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629" r:id="rId2"/>
    <p:sldId id="525" r:id="rId3"/>
    <p:sldId id="555" r:id="rId4"/>
    <p:sldId id="635" r:id="rId5"/>
    <p:sldId id="656" r:id="rId6"/>
    <p:sldId id="625" r:id="rId7"/>
    <p:sldId id="649" r:id="rId8"/>
    <p:sldId id="657" r:id="rId9"/>
    <p:sldId id="628" r:id="rId10"/>
    <p:sldId id="561" r:id="rId11"/>
    <p:sldId id="638" r:id="rId12"/>
    <p:sldId id="639" r:id="rId13"/>
    <p:sldId id="650" r:id="rId14"/>
    <p:sldId id="655" r:id="rId15"/>
    <p:sldId id="651" r:id="rId16"/>
  </p:sldIdLst>
  <p:sldSz cx="9144000" cy="6858000" type="screen4x3"/>
  <p:notesSz cx="6797675" cy="9926638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z Jones" initials="LJ" lastIdx="1" clrIdx="0">
    <p:extLst>
      <p:ext uri="{19B8F6BF-5375-455C-9EA6-DF929625EA0E}">
        <p15:presenceInfo xmlns:p15="http://schemas.microsoft.com/office/powerpoint/2012/main" userId="S::liz.jones@careerswales.gov.wales::c1cd116c-3445-4f1b-bb81-818154d036e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00FF"/>
    <a:srgbClr val="673105"/>
    <a:srgbClr val="5F5837"/>
    <a:srgbClr val="504A2E"/>
    <a:srgbClr val="CCDAEC"/>
    <a:srgbClr val="AFCAEB"/>
    <a:srgbClr val="6691C6"/>
    <a:srgbClr val="3A669C"/>
    <a:srgbClr val="89A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0" autoAdjust="0"/>
    <p:restoredTop sz="89255" autoAdjust="0"/>
  </p:normalViewPr>
  <p:slideViewPr>
    <p:cSldViewPr snapToGrid="0" snapToObjects="1">
      <p:cViewPr varScale="1">
        <p:scale>
          <a:sx n="72" d="100"/>
          <a:sy n="72" d="100"/>
        </p:scale>
        <p:origin x="5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-4020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0B488-4F7D-4489-BD80-64F1AB88CAEE}" type="datetimeFigureOut">
              <a:rPr lang="en-GB" smtClean="0"/>
              <a:pPr/>
              <a:t>17/11/2020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7C59A-9F95-47D3-8C56-1312083AA5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796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DA4F0-DE4F-43EE-A9D0-14F3E89EEBAE}" type="datetimeFigureOut">
              <a:rPr lang="en-GB" smtClean="0"/>
              <a:pPr/>
              <a:t>17/11/2020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8763B-912D-4B07-ABB3-C0A1B54E4E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71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147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637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self and session. </a:t>
            </a:r>
          </a:p>
          <a:p>
            <a:r>
              <a:rPr lang="en-GB" dirty="0"/>
              <a:t>Timings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763B-912D-4B07-ABB3-C0A1B54E4EAF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55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05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6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46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6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26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08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6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5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4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4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8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D3682-E0CF-3D41-B594-D62BC30A303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ABE32-B6E1-B24D-9D8A-029711681E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0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5.png"/><Relationship Id="rId18" Type="http://schemas.openxmlformats.org/officeDocument/2006/relationships/image" Target="../media/image8.png"/><Relationship Id="rId3" Type="http://schemas.openxmlformats.org/officeDocument/2006/relationships/image" Target="../media/image1.jpeg"/><Relationship Id="rId21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5.xml"/><Relationship Id="rId17" Type="http://schemas.openxmlformats.org/officeDocument/2006/relationships/slide" Target="slide12.xml"/><Relationship Id="rId25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4.png"/><Relationship Id="rId24" Type="http://schemas.openxmlformats.org/officeDocument/2006/relationships/image" Target="../media/image11.png"/><Relationship Id="rId5" Type="http://schemas.openxmlformats.org/officeDocument/2006/relationships/image" Target="../media/image3.jpeg"/><Relationship Id="rId15" Type="http://schemas.openxmlformats.org/officeDocument/2006/relationships/image" Target="../media/image6.png"/><Relationship Id="rId23" Type="http://schemas.openxmlformats.org/officeDocument/2006/relationships/slide" Target="slide6.xml"/><Relationship Id="rId10" Type="http://schemas.openxmlformats.org/officeDocument/2006/relationships/slide" Target="slide11.xml"/><Relationship Id="rId19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slide" Target="slide10.xml"/><Relationship Id="rId14" Type="http://schemas.openxmlformats.org/officeDocument/2006/relationships/slide" Target="slide13.xml"/><Relationship Id="rId2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5.png"/><Relationship Id="rId18" Type="http://schemas.openxmlformats.org/officeDocument/2006/relationships/image" Target="../media/image8.png"/><Relationship Id="rId3" Type="http://schemas.openxmlformats.org/officeDocument/2006/relationships/image" Target="../media/image1.jpeg"/><Relationship Id="rId21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5.xml"/><Relationship Id="rId17" Type="http://schemas.openxmlformats.org/officeDocument/2006/relationships/slide" Target="slide12.xml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4.png"/><Relationship Id="rId24" Type="http://schemas.openxmlformats.org/officeDocument/2006/relationships/image" Target="../media/image11.png"/><Relationship Id="rId5" Type="http://schemas.openxmlformats.org/officeDocument/2006/relationships/image" Target="../media/image13.png"/><Relationship Id="rId15" Type="http://schemas.openxmlformats.org/officeDocument/2006/relationships/image" Target="../media/image6.png"/><Relationship Id="rId23" Type="http://schemas.openxmlformats.org/officeDocument/2006/relationships/slide" Target="slide6.xml"/><Relationship Id="rId10" Type="http://schemas.openxmlformats.org/officeDocument/2006/relationships/slide" Target="slide11.xml"/><Relationship Id="rId19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slide" Target="slide10.xml"/><Relationship Id="rId14" Type="http://schemas.openxmlformats.org/officeDocument/2006/relationships/slide" Target="slide13.xml"/><Relationship Id="rId22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5.png"/><Relationship Id="rId18" Type="http://schemas.openxmlformats.org/officeDocument/2006/relationships/image" Target="../media/image8.png"/><Relationship Id="rId3" Type="http://schemas.openxmlformats.org/officeDocument/2006/relationships/image" Target="../media/image1.jpeg"/><Relationship Id="rId21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5.xml"/><Relationship Id="rId17" Type="http://schemas.openxmlformats.org/officeDocument/2006/relationships/slide" Target="slide12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4.png"/><Relationship Id="rId24" Type="http://schemas.openxmlformats.org/officeDocument/2006/relationships/image" Target="../media/image11.png"/><Relationship Id="rId5" Type="http://schemas.openxmlformats.org/officeDocument/2006/relationships/image" Target="../media/image13.png"/><Relationship Id="rId15" Type="http://schemas.openxmlformats.org/officeDocument/2006/relationships/image" Target="../media/image6.png"/><Relationship Id="rId23" Type="http://schemas.openxmlformats.org/officeDocument/2006/relationships/slide" Target="slide6.xml"/><Relationship Id="rId10" Type="http://schemas.openxmlformats.org/officeDocument/2006/relationships/slide" Target="slide11.xml"/><Relationship Id="rId19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slide" Target="slide10.xml"/><Relationship Id="rId14" Type="http://schemas.openxmlformats.org/officeDocument/2006/relationships/slide" Target="slide13.xml"/><Relationship Id="rId22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5.xml"/><Relationship Id="rId18" Type="http://schemas.openxmlformats.org/officeDocument/2006/relationships/slide" Target="slide12.xml"/><Relationship Id="rId3" Type="http://schemas.openxmlformats.org/officeDocument/2006/relationships/image" Target="../media/image1.jpeg"/><Relationship Id="rId21" Type="http://schemas.openxmlformats.org/officeDocument/2006/relationships/image" Target="../media/image10.png"/><Relationship Id="rId7" Type="http://schemas.openxmlformats.org/officeDocument/2006/relationships/slide" Target="slide4.xml"/><Relationship Id="rId12" Type="http://schemas.openxmlformats.org/officeDocument/2006/relationships/image" Target="../media/image4.png"/><Relationship Id="rId17" Type="http://schemas.openxmlformats.org/officeDocument/2006/relationships/image" Target="../media/image7.png"/><Relationship Id="rId25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slide" Target="slide11.xml"/><Relationship Id="rId24" Type="http://schemas.openxmlformats.org/officeDocument/2006/relationships/slide" Target="slide6.xml"/><Relationship Id="rId5" Type="http://schemas.openxmlformats.org/officeDocument/2006/relationships/image" Target="../media/image13.png"/><Relationship Id="rId15" Type="http://schemas.openxmlformats.org/officeDocument/2006/relationships/slide" Target="slide13.xml"/><Relationship Id="rId23" Type="http://schemas.openxmlformats.org/officeDocument/2006/relationships/slide" Target="slide2.xml"/><Relationship Id="rId10" Type="http://schemas.openxmlformats.org/officeDocument/2006/relationships/slide" Target="slide10.xml"/><Relationship Id="rId19" Type="http://schemas.openxmlformats.org/officeDocument/2006/relationships/image" Target="../media/image8.png"/><Relationship Id="rId4" Type="http://schemas.openxmlformats.org/officeDocument/2006/relationships/image" Target="../media/image15.png"/><Relationship Id="rId9" Type="http://schemas.openxmlformats.org/officeDocument/2006/relationships/slide" Target="slide9.xml"/><Relationship Id="rId14" Type="http://schemas.openxmlformats.org/officeDocument/2006/relationships/image" Target="../media/image5.png"/><Relationship Id="rId22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5.png"/><Relationship Id="rId18" Type="http://schemas.openxmlformats.org/officeDocument/2006/relationships/image" Target="../media/image8.png"/><Relationship Id="rId3" Type="http://schemas.openxmlformats.org/officeDocument/2006/relationships/image" Target="../media/image1.jpeg"/><Relationship Id="rId21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5.xml"/><Relationship Id="rId17" Type="http://schemas.openxmlformats.org/officeDocument/2006/relationships/slide" Target="slide12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4.png"/><Relationship Id="rId24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6.png"/><Relationship Id="rId23" Type="http://schemas.openxmlformats.org/officeDocument/2006/relationships/slide" Target="slide6.xml"/><Relationship Id="rId10" Type="http://schemas.openxmlformats.org/officeDocument/2006/relationships/slide" Target="slide11.xml"/><Relationship Id="rId19" Type="http://schemas.openxmlformats.org/officeDocument/2006/relationships/image" Target="../media/image9.png"/><Relationship Id="rId4" Type="http://schemas.openxmlformats.org/officeDocument/2006/relationships/image" Target="../media/image15.png"/><Relationship Id="rId9" Type="http://schemas.openxmlformats.org/officeDocument/2006/relationships/slide" Target="slide10.xml"/><Relationship Id="rId14" Type="http://schemas.openxmlformats.org/officeDocument/2006/relationships/slide" Target="slide13.xml"/><Relationship Id="rId22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slide" Target="slide11.xml"/><Relationship Id="rId18" Type="http://schemas.openxmlformats.org/officeDocument/2006/relationships/image" Target="../media/image6.png"/><Relationship Id="rId26" Type="http://schemas.openxmlformats.org/officeDocument/2006/relationships/slide" Target="slide6.xml"/><Relationship Id="rId3" Type="http://schemas.openxmlformats.org/officeDocument/2006/relationships/image" Target="../media/image1.jpeg"/><Relationship Id="rId21" Type="http://schemas.openxmlformats.org/officeDocument/2006/relationships/image" Target="../media/image8.png"/><Relationship Id="rId7" Type="http://schemas.openxmlformats.org/officeDocument/2006/relationships/hyperlink" Target="file:///C:\Files\Videos\Opportunity%20Awareness%202019\Myth%20Busting%20Guide%20to%20Apprenticeships%20(Cy).mp4" TargetMode="External"/><Relationship Id="rId12" Type="http://schemas.openxmlformats.org/officeDocument/2006/relationships/slide" Target="slide10.xml"/><Relationship Id="rId17" Type="http://schemas.openxmlformats.org/officeDocument/2006/relationships/slide" Target="slide13.xml"/><Relationship Id="rId25" Type="http://schemas.openxmlformats.org/officeDocument/2006/relationships/slide" Target="slide2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.png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slide" Target="slide9.xml"/><Relationship Id="rId24" Type="http://schemas.openxmlformats.org/officeDocument/2006/relationships/slide" Target="slide3.xml"/><Relationship Id="rId5" Type="http://schemas.openxmlformats.org/officeDocument/2006/relationships/image" Target="../media/image13.png"/><Relationship Id="rId15" Type="http://schemas.openxmlformats.org/officeDocument/2006/relationships/slide" Target="slide15.xml"/><Relationship Id="rId23" Type="http://schemas.openxmlformats.org/officeDocument/2006/relationships/image" Target="../media/image10.png"/><Relationship Id="rId10" Type="http://schemas.openxmlformats.org/officeDocument/2006/relationships/slide" Target="slide7.xml"/><Relationship Id="rId19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slide" Target="slide4.xml"/><Relationship Id="rId14" Type="http://schemas.openxmlformats.org/officeDocument/2006/relationships/image" Target="../media/image4.png"/><Relationship Id="rId22" Type="http://schemas.openxmlformats.org/officeDocument/2006/relationships/image" Target="../media/image9.png"/><Relationship Id="rId27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8.png"/><Relationship Id="rId1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slide" Target="slide3.xml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6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6.png"/><Relationship Id="rId5" Type="http://schemas.openxmlformats.org/officeDocument/2006/relationships/image" Target="../media/image17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8.png"/><Relationship Id="rId18" Type="http://schemas.openxmlformats.org/officeDocument/2006/relationships/hyperlink" Target="http://www.gyrfacymru.llyw.cymru/" TargetMode="External"/><Relationship Id="rId3" Type="http://schemas.openxmlformats.org/officeDocument/2006/relationships/image" Target="../media/image1.jpeg"/><Relationship Id="rId7" Type="http://schemas.openxmlformats.org/officeDocument/2006/relationships/slide" Target="slide3.xml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6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6.png"/><Relationship Id="rId5" Type="http://schemas.openxmlformats.org/officeDocument/2006/relationships/image" Target="../media/image17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19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5.xml"/><Relationship Id="rId18" Type="http://schemas.openxmlformats.org/officeDocument/2006/relationships/slide" Target="slide12.xml"/><Relationship Id="rId3" Type="http://schemas.openxmlformats.org/officeDocument/2006/relationships/image" Target="../media/image1.jpeg"/><Relationship Id="rId21" Type="http://schemas.openxmlformats.org/officeDocument/2006/relationships/image" Target="../media/image10.png"/><Relationship Id="rId7" Type="http://schemas.openxmlformats.org/officeDocument/2006/relationships/slide" Target="slide4.xml"/><Relationship Id="rId12" Type="http://schemas.openxmlformats.org/officeDocument/2006/relationships/image" Target="../media/image4.png"/><Relationship Id="rId17" Type="http://schemas.openxmlformats.org/officeDocument/2006/relationships/image" Target="../media/image7.png"/><Relationship Id="rId25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slide" Target="slide11.xml"/><Relationship Id="rId24" Type="http://schemas.openxmlformats.org/officeDocument/2006/relationships/slide" Target="slide6.xml"/><Relationship Id="rId5" Type="http://schemas.openxmlformats.org/officeDocument/2006/relationships/image" Target="../media/image21.png"/><Relationship Id="rId15" Type="http://schemas.openxmlformats.org/officeDocument/2006/relationships/slide" Target="slide13.xml"/><Relationship Id="rId23" Type="http://schemas.openxmlformats.org/officeDocument/2006/relationships/slide" Target="slide2.xml"/><Relationship Id="rId10" Type="http://schemas.openxmlformats.org/officeDocument/2006/relationships/slide" Target="slide10.xml"/><Relationship Id="rId19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slide" Target="slide9.xml"/><Relationship Id="rId14" Type="http://schemas.openxmlformats.org/officeDocument/2006/relationships/image" Target="../media/image5.png"/><Relationship Id="rId22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3.xml"/><Relationship Id="rId18" Type="http://schemas.openxmlformats.org/officeDocument/2006/relationships/image" Target="../media/image9.png"/><Relationship Id="rId3" Type="http://schemas.openxmlformats.org/officeDocument/2006/relationships/image" Target="../media/image2.png"/><Relationship Id="rId21" Type="http://schemas.openxmlformats.org/officeDocument/2006/relationships/slide" Target="slide2.xml"/><Relationship Id="rId7" Type="http://schemas.openxmlformats.org/officeDocument/2006/relationships/slide" Target="slide9.xml"/><Relationship Id="rId12" Type="http://schemas.openxmlformats.org/officeDocument/2006/relationships/image" Target="../media/image5.pn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6" Type="http://schemas.openxmlformats.org/officeDocument/2006/relationships/slide" Target="slide12.xml"/><Relationship Id="rId20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5.xml"/><Relationship Id="rId5" Type="http://schemas.openxmlformats.org/officeDocument/2006/relationships/slide" Target="slide4.xml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10" Type="http://schemas.openxmlformats.org/officeDocument/2006/relationships/image" Target="../media/image4.png"/><Relationship Id="rId19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slide" Target="slide11.xml"/><Relationship Id="rId14" Type="http://schemas.openxmlformats.org/officeDocument/2006/relationships/image" Target="../media/image6.png"/><Relationship Id="rId22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3.xml"/><Relationship Id="rId18" Type="http://schemas.openxmlformats.org/officeDocument/2006/relationships/image" Target="../media/image9.png"/><Relationship Id="rId3" Type="http://schemas.openxmlformats.org/officeDocument/2006/relationships/image" Target="../media/image2.png"/><Relationship Id="rId21" Type="http://schemas.openxmlformats.org/officeDocument/2006/relationships/slide" Target="slide2.xml"/><Relationship Id="rId7" Type="http://schemas.openxmlformats.org/officeDocument/2006/relationships/slide" Target="slide9.xml"/><Relationship Id="rId12" Type="http://schemas.openxmlformats.org/officeDocument/2006/relationships/image" Target="../media/image5.png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6" Type="http://schemas.openxmlformats.org/officeDocument/2006/relationships/slide" Target="slide12.xml"/><Relationship Id="rId20" Type="http://schemas.openxmlformats.org/officeDocument/2006/relationships/slide" Target="slide3.xml"/><Relationship Id="rId1" Type="http://schemas.openxmlformats.org/officeDocument/2006/relationships/tags" Target="../tags/tag2.xml"/><Relationship Id="rId6" Type="http://schemas.openxmlformats.org/officeDocument/2006/relationships/slide" Target="slide7.xml"/><Relationship Id="rId11" Type="http://schemas.openxmlformats.org/officeDocument/2006/relationships/slide" Target="slide15.xml"/><Relationship Id="rId24" Type="http://schemas.openxmlformats.org/officeDocument/2006/relationships/image" Target="../media/image24.png"/><Relationship Id="rId5" Type="http://schemas.openxmlformats.org/officeDocument/2006/relationships/slide" Target="slide4.xml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10" Type="http://schemas.openxmlformats.org/officeDocument/2006/relationships/image" Target="../media/image4.png"/><Relationship Id="rId19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slide" Target="slide11.xml"/><Relationship Id="rId14" Type="http://schemas.openxmlformats.org/officeDocument/2006/relationships/image" Target="../media/image6.png"/><Relationship Id="rId22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6.png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21" Type="http://schemas.openxmlformats.org/officeDocument/2006/relationships/slide" Target="slide6.xml"/><Relationship Id="rId7" Type="http://schemas.openxmlformats.org/officeDocument/2006/relationships/slide" Target="slide10.xml"/><Relationship Id="rId12" Type="http://schemas.openxmlformats.org/officeDocument/2006/relationships/slide" Target="slide13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png"/><Relationship Id="rId20" Type="http://schemas.openxmlformats.org/officeDocument/2006/relationships/slide" Target="slide2.xml"/><Relationship Id="rId1" Type="http://schemas.openxmlformats.org/officeDocument/2006/relationships/tags" Target="../tags/tag3.xml"/><Relationship Id="rId6" Type="http://schemas.openxmlformats.org/officeDocument/2006/relationships/slide" Target="slide9.xml"/><Relationship Id="rId11" Type="http://schemas.openxmlformats.org/officeDocument/2006/relationships/image" Target="../media/image5.png"/><Relationship Id="rId24" Type="http://schemas.openxmlformats.org/officeDocument/2006/relationships/image" Target="../media/image23.png"/><Relationship Id="rId5" Type="http://schemas.openxmlformats.org/officeDocument/2006/relationships/slide" Target="slide7.xml"/><Relationship Id="rId15" Type="http://schemas.openxmlformats.org/officeDocument/2006/relationships/slide" Target="slide12.xml"/><Relationship Id="rId23" Type="http://schemas.openxmlformats.org/officeDocument/2006/relationships/image" Target="../media/image25.png"/><Relationship Id="rId10" Type="http://schemas.openxmlformats.org/officeDocument/2006/relationships/slide" Target="slide15.xml"/><Relationship Id="rId19" Type="http://schemas.openxmlformats.org/officeDocument/2006/relationships/slide" Target="slide3.xml"/><Relationship Id="rId4" Type="http://schemas.openxmlformats.org/officeDocument/2006/relationships/slide" Target="slide4.xml"/><Relationship Id="rId9" Type="http://schemas.openxmlformats.org/officeDocument/2006/relationships/image" Target="../media/image4.png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3.xml"/><Relationship Id="rId18" Type="http://schemas.openxmlformats.org/officeDocument/2006/relationships/image" Target="../media/image9.png"/><Relationship Id="rId3" Type="http://schemas.openxmlformats.org/officeDocument/2006/relationships/image" Target="../media/image2.png"/><Relationship Id="rId21" Type="http://schemas.openxmlformats.org/officeDocument/2006/relationships/slide" Target="slide2.xml"/><Relationship Id="rId7" Type="http://schemas.openxmlformats.org/officeDocument/2006/relationships/slide" Target="slide9.xml"/><Relationship Id="rId12" Type="http://schemas.openxmlformats.org/officeDocument/2006/relationships/image" Target="../media/image5.png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6" Type="http://schemas.openxmlformats.org/officeDocument/2006/relationships/slide" Target="slide12.xml"/><Relationship Id="rId20" Type="http://schemas.openxmlformats.org/officeDocument/2006/relationships/slide" Target="slide3.xml"/><Relationship Id="rId1" Type="http://schemas.openxmlformats.org/officeDocument/2006/relationships/tags" Target="../tags/tag4.xml"/><Relationship Id="rId6" Type="http://schemas.openxmlformats.org/officeDocument/2006/relationships/slide" Target="slide7.xml"/><Relationship Id="rId11" Type="http://schemas.openxmlformats.org/officeDocument/2006/relationships/slide" Target="slide15.xml"/><Relationship Id="rId5" Type="http://schemas.openxmlformats.org/officeDocument/2006/relationships/slide" Target="slide4.xml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10" Type="http://schemas.openxmlformats.org/officeDocument/2006/relationships/image" Target="../media/image4.png"/><Relationship Id="rId19" Type="http://schemas.openxmlformats.org/officeDocument/2006/relationships/image" Target="../media/image10.png"/><Relationship Id="rId4" Type="http://schemas.openxmlformats.org/officeDocument/2006/relationships/image" Target="../media/image26.png"/><Relationship Id="rId9" Type="http://schemas.openxmlformats.org/officeDocument/2006/relationships/slide" Target="slide11.xml"/><Relationship Id="rId14" Type="http://schemas.openxmlformats.org/officeDocument/2006/relationships/image" Target="../media/image6.png"/><Relationship Id="rId22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4.xml"/><Relationship Id="rId18" Type="http://schemas.openxmlformats.org/officeDocument/2006/relationships/image" Target="../media/image4.png"/><Relationship Id="rId26" Type="http://schemas.openxmlformats.org/officeDocument/2006/relationships/image" Target="../media/image9.png"/><Relationship Id="rId3" Type="http://schemas.openxmlformats.org/officeDocument/2006/relationships/image" Target="../media/image1.jpeg"/><Relationship Id="rId21" Type="http://schemas.openxmlformats.org/officeDocument/2006/relationships/slide" Target="slide13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slide" Target="slide11.xml"/><Relationship Id="rId25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6" Type="http://schemas.openxmlformats.org/officeDocument/2006/relationships/slide" Target="slide10.xml"/><Relationship Id="rId20" Type="http://schemas.openxmlformats.org/officeDocument/2006/relationships/image" Target="../media/image5.png"/><Relationship Id="rId29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slide" Target="slide12.xml"/><Relationship Id="rId5" Type="http://schemas.openxmlformats.org/officeDocument/2006/relationships/hyperlink" Target="http://www.gyrfacymru.llyw.cymru/" TargetMode="External"/><Relationship Id="rId15" Type="http://schemas.openxmlformats.org/officeDocument/2006/relationships/slide" Target="slide9.xml"/><Relationship Id="rId23" Type="http://schemas.openxmlformats.org/officeDocument/2006/relationships/image" Target="../media/image7.png"/><Relationship Id="rId28" Type="http://schemas.openxmlformats.org/officeDocument/2006/relationships/slide" Target="slide3.xml"/><Relationship Id="rId10" Type="http://schemas.openxmlformats.org/officeDocument/2006/relationships/image" Target="../media/image31.png"/><Relationship Id="rId19" Type="http://schemas.openxmlformats.org/officeDocument/2006/relationships/slide" Target="slide15.xml"/><Relationship Id="rId31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30.png"/><Relationship Id="rId14" Type="http://schemas.openxmlformats.org/officeDocument/2006/relationships/slide" Target="slide7.xml"/><Relationship Id="rId22" Type="http://schemas.openxmlformats.org/officeDocument/2006/relationships/image" Target="../media/image6.png"/><Relationship Id="rId27" Type="http://schemas.openxmlformats.org/officeDocument/2006/relationships/image" Target="../media/image10.png"/><Relationship Id="rId30" Type="http://schemas.openxmlformats.org/officeDocument/2006/relationships/slide" Target="slid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slide" Target="slide7.xml"/><Relationship Id="rId18" Type="http://schemas.openxmlformats.org/officeDocument/2006/relationships/slide" Target="slide15.xml"/><Relationship Id="rId26" Type="http://schemas.openxmlformats.org/officeDocument/2006/relationships/image" Target="../media/image10.png"/><Relationship Id="rId3" Type="http://schemas.openxmlformats.org/officeDocument/2006/relationships/image" Target="../media/image1.jpeg"/><Relationship Id="rId21" Type="http://schemas.openxmlformats.org/officeDocument/2006/relationships/image" Target="../media/image6.png"/><Relationship Id="rId7" Type="http://schemas.openxmlformats.org/officeDocument/2006/relationships/image" Target="../media/image36.png"/><Relationship Id="rId12" Type="http://schemas.openxmlformats.org/officeDocument/2006/relationships/slide" Target="slide4.xml"/><Relationship Id="rId17" Type="http://schemas.openxmlformats.org/officeDocument/2006/relationships/image" Target="../media/image4.png"/><Relationship Id="rId25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6" Type="http://schemas.openxmlformats.org/officeDocument/2006/relationships/slide" Target="slide11.xml"/><Relationship Id="rId20" Type="http://schemas.openxmlformats.org/officeDocument/2006/relationships/slide" Target="slide13.xml"/><Relationship Id="rId29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9.jpeg"/><Relationship Id="rId24" Type="http://schemas.openxmlformats.org/officeDocument/2006/relationships/image" Target="../media/image8.png"/><Relationship Id="rId5" Type="http://schemas.openxmlformats.org/officeDocument/2006/relationships/image" Target="../media/image34.png"/><Relationship Id="rId15" Type="http://schemas.openxmlformats.org/officeDocument/2006/relationships/slide" Target="slide10.xml"/><Relationship Id="rId23" Type="http://schemas.openxmlformats.org/officeDocument/2006/relationships/slide" Target="slide12.xml"/><Relationship Id="rId28" Type="http://schemas.openxmlformats.org/officeDocument/2006/relationships/slide" Target="slide2.xml"/><Relationship Id="rId10" Type="http://schemas.openxmlformats.org/officeDocument/2006/relationships/image" Target="../media/image29.png"/><Relationship Id="rId19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38.jpeg"/><Relationship Id="rId14" Type="http://schemas.openxmlformats.org/officeDocument/2006/relationships/slide" Target="slide9.xml"/><Relationship Id="rId22" Type="http://schemas.openxmlformats.org/officeDocument/2006/relationships/image" Target="../media/image7.png"/><Relationship Id="rId27" Type="http://schemas.openxmlformats.org/officeDocument/2006/relationships/slide" Target="slide3.xml"/><Relationship Id="rId30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14" y="2751644"/>
            <a:ext cx="9144614" cy="31862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138805" y="1592839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-614" y="5937897"/>
            <a:ext cx="9144614" cy="228600"/>
          </a:xfrm>
          <a:prstGeom prst="rect">
            <a:avLst/>
          </a:pr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98750">
                <a:schemeClr val="bg1">
                  <a:alpha val="0"/>
                </a:schemeClr>
              </a:gs>
              <a:gs pos="6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2743212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53099" y="920102"/>
            <a:ext cx="8793698" cy="1569660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cy-GB" sz="48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Eich Dyfodol</a:t>
            </a:r>
            <a:endParaRPr lang="en-GB" sz="48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  <a:p>
            <a:r>
              <a:rPr lang="cy-GB" sz="48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Eich Penderfyniadau Mawr</a:t>
            </a:r>
            <a:endParaRPr lang="en-GB" sz="48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>
            <a:off x="218734" y="691503"/>
            <a:ext cx="3952875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0" y="359460"/>
            <a:ext cx="2175623" cy="2175623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Oval 79"/>
          <p:cNvSpPr>
            <a:spLocks noChangeAspect="1"/>
          </p:cNvSpPr>
          <p:nvPr/>
        </p:nvSpPr>
        <p:spPr>
          <a:xfrm>
            <a:off x="6344022" y="179652"/>
            <a:ext cx="2520000" cy="2520000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6258523" y="92522"/>
            <a:ext cx="2688273" cy="2688273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6138530" y="-27587"/>
            <a:ext cx="2928257" cy="2928257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5986492" y="-180989"/>
            <a:ext cx="3235060" cy="3235060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5845577" y="-320540"/>
            <a:ext cx="3514162" cy="351416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5578680" y="-576706"/>
            <a:ext cx="4047955" cy="4047955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5215164" y="-941586"/>
            <a:ext cx="4777716" cy="4777716"/>
          </a:xfrm>
          <a:prstGeom prst="ellipse">
            <a:avLst/>
          </a:prstGeom>
          <a:noFill/>
          <a:ln w="9525">
            <a:solidFill>
              <a:srgbClr val="FFFF00">
                <a:alpha val="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6344022" y="179652"/>
            <a:ext cx="2520000" cy="2520000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Oval 87"/>
          <p:cNvSpPr>
            <a:spLocks noChangeAspect="1"/>
          </p:cNvSpPr>
          <p:nvPr/>
        </p:nvSpPr>
        <p:spPr>
          <a:xfrm>
            <a:off x="6258523" y="92522"/>
            <a:ext cx="2688273" cy="2688273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6138530" y="-27587"/>
            <a:ext cx="2928257" cy="2928257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/>
          <p:cNvSpPr>
            <a:spLocks noChangeAspect="1"/>
          </p:cNvSpPr>
          <p:nvPr/>
        </p:nvSpPr>
        <p:spPr>
          <a:xfrm>
            <a:off x="5986492" y="-180989"/>
            <a:ext cx="3235060" cy="3235060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5845577" y="-320540"/>
            <a:ext cx="3514162" cy="351416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578680" y="-576706"/>
            <a:ext cx="4047955" cy="4047955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>
            <a:spLocks noChangeAspect="1"/>
          </p:cNvSpPr>
          <p:nvPr/>
        </p:nvSpPr>
        <p:spPr>
          <a:xfrm>
            <a:off x="5215164" y="-941586"/>
            <a:ext cx="4777716" cy="4777716"/>
          </a:xfrm>
          <a:prstGeom prst="ellipse">
            <a:avLst/>
          </a:prstGeom>
          <a:noFill/>
          <a:ln w="9525">
            <a:solidFill>
              <a:srgbClr val="FFFF00">
                <a:alpha val="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4" y="2751643"/>
            <a:ext cx="6846080" cy="3186254"/>
          </a:xfrm>
          <a:prstGeom prst="rect">
            <a:avLst/>
          </a:prstGeom>
        </p:spPr>
      </p:pic>
      <p:cxnSp>
        <p:nvCxnSpPr>
          <p:cNvPr id="78" name="Straight Connector 77"/>
          <p:cNvCxnSpPr/>
          <p:nvPr/>
        </p:nvCxnSpPr>
        <p:spPr>
          <a:xfrm>
            <a:off x="-12506" y="274807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152">
            <a:hlinkClick r:id="rId6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4" name="Rectangle 153">
            <a:hlinkClick r:id="rId7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5" name="Rectangle 154">
            <a:hlinkClick r:id="rId8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56" name="Rectangle 155">
            <a:hlinkClick r:id="rId9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159" name="Picture 2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0" name="TextBox 159">
              <a:hlinkClick r:id="rId10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161" name="Rectangle 160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2" name="Rectangle 161">
            <a:hlinkClick r:id="rId12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63" name="Picture 3" descr="S:\Delivery\User Folders\Digital Team Resources\Gavin Charles\20-     IMAGES\icons8-phone-80 (1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" name="Rectangle 163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5" name="Isosceles Triangle 164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6" name="Group 165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167" name="Rounded Rectangle 166">
              <a:hlinkClick r:id="rId14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168" name="Picture 9" descr="S:\Delivery\User Folders\Digital Team Resources\Gavin Charles\20-     IMAGES\Icons8-com\icons8-user-groups-50.png">
              <a:hlinkClick r:id="rId1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9" name="Rounded Rectangle 168">
            <a:hlinkClick r:id="rId14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170" name="Picture 7" descr="S:\Delivery\User Folders\Digital Team Resources\Gavin Charles\20-     IMAGES\Icons8-com\icons8-consultation-80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" name="Rounded Rectangle 170">
            <a:hlinkClick r:id="rId17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172" name="Picture 8" descr="S:\Delivery\User Folders\Digital Team Resources\Gavin Charles\20-     IMAGES\Icons8-com\icons8-laptop-filled-50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174" name="Rounded Rectangle 173">
              <a:hlinkClick r:id="rId10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175" name="Picture 8" descr="S:\Delivery\User Folders\Digital Team Resources\Gavin Charles\20-     IMAGES\Icons8-com\icons8-laptop-filled-50.png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6" name="Group 175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77" name="Rounded Rectangle 176">
              <a:hlinkClick r:id="rId14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78" name="Picture 10" descr="S:\Delivery\User Folders\Digital Team Resources\Gavin Charles\20-     IMAGES\Icons8-com\icons8-calendar-filled-50.png">
              <a:hlinkClick r:id="rId1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9" name="Rectangle 178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80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" name="Isosceles Triangle 180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Round Single Corner Rectangle 181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Rounded Rectangle 182">
            <a:hlinkClick r:id="rId21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84" name="Rounded Rectangle 183">
            <a:hlinkClick r:id="rId22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85" name="Flowchart: Delay 184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26" name="Picture 2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BE12EFCB-A3DD-4ED5-8B1D-7AE5F6D34AF3}"/>
              </a:ext>
            </a:extLst>
          </p:cNvPr>
          <p:cNvSpPr txBox="1"/>
          <p:nvPr/>
        </p:nvSpPr>
        <p:spPr>
          <a:xfrm>
            <a:off x="7132689" y="4483087"/>
            <a:ext cx="1814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/>
              <a:t>Liz Jones - </a:t>
            </a:r>
            <a:r>
              <a:rPr lang="en-GB" sz="2400" b="1" u="sng" dirty="0" err="1"/>
              <a:t>Cynghorydd</a:t>
            </a:r>
            <a:r>
              <a:rPr lang="en-GB" sz="2400" b="1" u="sng" dirty="0"/>
              <a:t> </a:t>
            </a:r>
            <a:r>
              <a:rPr lang="en-GB" sz="2400" b="1" u="sng" dirty="0" err="1"/>
              <a:t>Gyrfaoedd</a:t>
            </a:r>
            <a:endParaRPr lang="en-GB" sz="2400" b="1" u="sng" dirty="0"/>
          </a:p>
        </p:txBody>
      </p:sp>
      <p:pic>
        <p:nvPicPr>
          <p:cNvPr id="5" name="Picture 4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5926A57B-1651-453C-81A9-AB97918EADF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79634" y="2817022"/>
            <a:ext cx="1212839" cy="136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6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6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8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8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25657" y="1086786"/>
            <a:ext cx="9144614" cy="5313111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ular Callout 15"/>
          <p:cNvSpPr/>
          <p:nvPr/>
        </p:nvSpPr>
        <p:spPr>
          <a:xfrm>
            <a:off x="2911033" y="214994"/>
            <a:ext cx="5810400" cy="640884"/>
          </a:xfrm>
          <a:prstGeom prst="wedgeRoundRectCallout">
            <a:avLst>
              <a:gd name="adj1" fmla="val -62930"/>
              <a:gd name="adj2" fmla="val 51665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</a:t>
            </a:r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Sut y bydd eich taith yn yr ysgol yn newid?”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7509" y="2075508"/>
            <a:ext cx="3832621" cy="476309"/>
          </a:xfrm>
          <a:prstGeom prst="rect">
            <a:avLst/>
          </a:prstGeom>
          <a:gradFill>
            <a:gsLst>
              <a:gs pos="1000">
                <a:srgbClr val="00B0F0"/>
              </a:gs>
              <a:gs pos="99000">
                <a:srgbClr val="C5D89F"/>
              </a:gs>
            </a:gsLst>
            <a:lin ang="0" scaled="0"/>
          </a:gra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dirty="0"/>
              <a:t>Blwyddyn 10</a:t>
            </a:r>
            <a:endParaRPr lang="en-GB" dirty="0"/>
          </a:p>
        </p:txBody>
      </p:sp>
      <p:sp>
        <p:nvSpPr>
          <p:cNvPr id="36" name="Rectangle 35"/>
          <p:cNvSpPr/>
          <p:nvPr/>
        </p:nvSpPr>
        <p:spPr>
          <a:xfrm>
            <a:off x="4657728" y="2058809"/>
            <a:ext cx="3926035" cy="476309"/>
          </a:xfrm>
          <a:prstGeom prst="rect">
            <a:avLst/>
          </a:prstGeom>
          <a:gradFill>
            <a:gsLst>
              <a:gs pos="59000">
                <a:srgbClr val="CC0099">
                  <a:alpha val="46000"/>
                </a:srgbClr>
              </a:gs>
              <a:gs pos="29000">
                <a:srgbClr val="CC0099">
                  <a:alpha val="57000"/>
                </a:srgbClr>
              </a:gs>
              <a:gs pos="1000">
                <a:srgbClr val="00B0F0"/>
              </a:gs>
              <a:gs pos="92000">
                <a:srgbClr val="CC0099">
                  <a:alpha val="0"/>
                </a:srgbClr>
              </a:gs>
            </a:gsLst>
            <a:lin ang="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dirty="0"/>
              <a:t>Blwyddyn 11 ?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 rot="21256023">
            <a:off x="280653" y="3165112"/>
            <a:ext cx="2341552" cy="2145268"/>
          </a:xfrm>
          <a:prstGeom prst="roundRect">
            <a:avLst/>
          </a:prstGeom>
          <a:gradFill>
            <a:gsLst>
              <a:gs pos="1000">
                <a:srgbClr val="88A945"/>
              </a:gs>
              <a:gs pos="99000">
                <a:srgbClr val="00B05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Mae gennych wersi penodol ddaru chi eu dewis! </a:t>
            </a:r>
          </a:p>
          <a:p>
            <a:endParaRPr lang="en-GB" sz="2000" b="1" dirty="0">
              <a:solidFill>
                <a:schemeClr val="bg1"/>
              </a:solidFill>
              <a:latin typeface="Bradley Hand ITC" panose="03070402050302030203" pitchFamily="66" charset="0"/>
            </a:endParaRPr>
          </a:p>
          <a:p>
            <a:r>
              <a:rPr lang="cy-GB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Eich</a:t>
            </a:r>
            <a:r>
              <a:rPr lang="en-GB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Bradley Hand ITC" panose="03070402050302030203" pitchFamily="66" charset="0"/>
              </a:rPr>
              <a:t>Opsiynau</a:t>
            </a:r>
            <a:r>
              <a:rPr lang="en-GB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302" y="3318020"/>
            <a:ext cx="1203575" cy="240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ounded Rectangle 28"/>
          <p:cNvSpPr/>
          <p:nvPr/>
        </p:nvSpPr>
        <p:spPr>
          <a:xfrm rot="21289974">
            <a:off x="5643991" y="2764772"/>
            <a:ext cx="2246984" cy="1515428"/>
          </a:xfrm>
          <a:prstGeom prst="roundRect">
            <a:avLst>
              <a:gd name="adj" fmla="val 22425"/>
            </a:avLst>
          </a:prstGeom>
          <a:gradFill>
            <a:gsLst>
              <a:gs pos="1000">
                <a:srgbClr val="FFFF00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cy-GB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Chi fydd yn dewis popeth y byddwch </a:t>
            </a:r>
            <a:r>
              <a:rPr lang="cy-GB" sz="2000" b="1" dirty="0" err="1">
                <a:solidFill>
                  <a:srgbClr val="FF0000"/>
                </a:solidFill>
                <a:latin typeface="Bradley Hand ITC" panose="03070402050302030203" pitchFamily="66" charset="0"/>
              </a:rPr>
              <a:t>chi’n</a:t>
            </a:r>
            <a:r>
              <a:rPr lang="cy-GB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 ei wneud nesaf.</a:t>
            </a:r>
            <a:endParaRPr lang="en-GB" sz="20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3" name="Rounded Rectangular Callout 32"/>
          <p:cNvSpPr/>
          <p:nvPr/>
        </p:nvSpPr>
        <p:spPr>
          <a:xfrm>
            <a:off x="6066289" y="4476774"/>
            <a:ext cx="2517474" cy="1601782"/>
          </a:xfrm>
          <a:prstGeom prst="wedgeRoundRectCallout">
            <a:avLst>
              <a:gd name="adj1" fmla="val 70375"/>
              <a:gd name="adj2" fmla="val 35710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</a:t>
            </a:r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Felly mae gennych benderfyniadau pwysig i’w gwneud!”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5" name="Rectangle 74">
            <a:hlinkClick r:id="rId6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6" name="Rectangle 75">
            <a:hlinkClick r:id="rId7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7" name="Rectangle 76">
            <a:hlinkClick r:id="rId8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8" name="Rectangle 77">
            <a:hlinkClick r:id="rId9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80" name="Picture 2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" name="TextBox 80">
              <a:hlinkClick r:id="rId10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Rectangle 81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>
            <a:hlinkClick r:id="rId12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4" name="Picture 3" descr="S:\Delivery\User Folders\Digital Team Resources\Gavin Charles\20-     IMAGES\icons8-phone-80 (1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6" name="Isosceles Triangle 85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88" name="Rounded Rectangle 87">
              <a:hlinkClick r:id="rId14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89" name="Picture 9" descr="S:\Delivery\User Folders\Digital Team Resources\Gavin Charles\20-     IMAGES\Icons8-com\icons8-user-groups-50.png">
              <a:hlinkClick r:id="rId1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0" name="Rounded Rectangle 89">
            <a:hlinkClick r:id="rId14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91" name="Picture 7" descr="S:\Delivery\User Folders\Digital Team Resources\Gavin Charles\20-     IMAGES\Icons8-com\icons8-consultation-80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Rounded Rectangle 91">
            <a:hlinkClick r:id="rId17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93" name="Picture 8" descr="S:\Delivery\User Folders\Digital Team Resources\Gavin Charles\20-     IMAGES\Icons8-com\icons8-laptop-filled-50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4" name="Group 93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95" name="Rounded Rectangle 94">
              <a:hlinkClick r:id="rId10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96" name="Picture 8" descr="S:\Delivery\User Folders\Digital Team Resources\Gavin Charles\20-     IMAGES\Icons8-com\icons8-laptop-filled-50.png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7" name="Group 96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98" name="Rounded Rectangle 97">
              <a:hlinkClick r:id="rId14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99" name="Picture 10" descr="S:\Delivery\User Folders\Digital Team Resources\Gavin Charles\20-     IMAGES\Icons8-com\icons8-calendar-filled-50.png">
              <a:hlinkClick r:id="rId1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0" name="Rectangle 99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1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Isosceles Triangle 101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ound Single Corner Rectangle 102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ounded Rectangle 103">
            <a:hlinkClick r:id="rId21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05" name="Rounded Rectangle 104">
            <a:hlinkClick r:id="rId22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06" name="Flowchart: Delay 105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7" name="Picture 2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5">
            <a:extLst>
              <a:ext uri="{FF2B5EF4-FFF2-40B4-BE49-F238E27FC236}">
                <a16:creationId xmlns:a16="http://schemas.microsoft.com/office/drawing/2014/main" id="{AEAC6CBB-8C9F-442C-B8BF-FC21D351F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79185" y="3006788"/>
            <a:ext cx="1252316" cy="2555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1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36" grpId="0" animBg="1"/>
      <p:bldP spid="5" grpId="0" animBg="1"/>
      <p:bldP spid="29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14" y="1110343"/>
            <a:ext cx="9144614" cy="5312709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1" y="4021715"/>
            <a:ext cx="1203575" cy="240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ounded Rectangular Callout 39"/>
          <p:cNvSpPr/>
          <p:nvPr/>
        </p:nvSpPr>
        <p:spPr>
          <a:xfrm>
            <a:off x="2773202" y="104765"/>
            <a:ext cx="5384800" cy="920750"/>
          </a:xfrm>
          <a:prstGeom prst="wedgeRoundRectCallout">
            <a:avLst>
              <a:gd name="adj1" fmla="val -66966"/>
              <a:gd name="adj2" fmla="val 41821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“Beth am ganfod mwy am eich opsiynau ar ôl blwyddyn 11”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50374" y="1627820"/>
            <a:ext cx="4066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Eich prif opsiynau yw …</a:t>
            </a:r>
            <a:endParaRPr lang="en-GB" sz="24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2" name="Rectangle 31"/>
          <p:cNvSpPr/>
          <p:nvPr/>
        </p:nvSpPr>
        <p:spPr>
          <a:xfrm rot="19586926">
            <a:off x="1214046" y="3017209"/>
            <a:ext cx="2131795" cy="157331"/>
          </a:xfrm>
          <a:prstGeom prst="rect">
            <a:avLst/>
          </a:prstGeom>
          <a:solidFill>
            <a:schemeClr val="accent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33" name="Rectangle 32"/>
          <p:cNvSpPr/>
          <p:nvPr/>
        </p:nvSpPr>
        <p:spPr>
          <a:xfrm rot="20827979">
            <a:off x="1775402" y="3417362"/>
            <a:ext cx="1683167" cy="131633"/>
          </a:xfrm>
          <a:prstGeom prst="rect">
            <a:avLst/>
          </a:prstGeom>
          <a:solidFill>
            <a:srgbClr val="FF476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6" name="Pentagon 5"/>
          <p:cNvSpPr/>
          <p:nvPr/>
        </p:nvSpPr>
        <p:spPr>
          <a:xfrm flipH="1">
            <a:off x="3087252" y="2134822"/>
            <a:ext cx="5070750" cy="604215"/>
          </a:xfrm>
          <a:prstGeom prst="homePlate">
            <a:avLst>
              <a:gd name="adj" fmla="val 25000"/>
            </a:avLst>
          </a:prstGeom>
          <a:solidFill>
            <a:schemeClr val="accent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Safon Uwch – Lefel A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6" name="Pentagon 25"/>
          <p:cNvSpPr/>
          <p:nvPr/>
        </p:nvSpPr>
        <p:spPr>
          <a:xfrm flipH="1">
            <a:off x="3273325" y="2989269"/>
            <a:ext cx="4963650" cy="604215"/>
          </a:xfrm>
          <a:prstGeom prst="homePlate">
            <a:avLst>
              <a:gd name="adj" fmla="val 25000"/>
            </a:avLst>
          </a:prstGeom>
          <a:solidFill>
            <a:srgbClr val="FF476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 - BTEC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Pentagon 26"/>
          <p:cNvSpPr/>
          <p:nvPr/>
        </p:nvSpPr>
        <p:spPr>
          <a:xfrm flipH="1">
            <a:off x="3175048" y="3885675"/>
            <a:ext cx="5061927" cy="604215"/>
          </a:xfrm>
          <a:prstGeom prst="homePlate">
            <a:avLst>
              <a:gd name="adj" fmla="val 25000"/>
            </a:avLst>
          </a:prstGeom>
          <a:solidFill>
            <a:srgbClr val="D01A1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Pentagon 27"/>
          <p:cNvSpPr/>
          <p:nvPr/>
        </p:nvSpPr>
        <p:spPr>
          <a:xfrm flipH="1">
            <a:off x="3207470" y="4838768"/>
            <a:ext cx="5029506" cy="604215"/>
          </a:xfrm>
          <a:prstGeom prst="homePlate">
            <a:avLst>
              <a:gd name="adj" fmla="val 25000"/>
            </a:avLst>
          </a:prstGeom>
          <a:solidFill>
            <a:srgbClr val="FF535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dirty="0">
                <a:latin typeface="Aharoni" panose="02010803020104030203" pitchFamily="2" charset="-79"/>
                <a:cs typeface="Aharoni" panose="02010803020104030203" pitchFamily="2" charset="-79"/>
              </a:rPr>
              <a:t>Swydd / Hyfforddeiaethau (Traineeship)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6" name="Rectangle 35"/>
          <p:cNvSpPr/>
          <p:nvPr/>
        </p:nvSpPr>
        <p:spPr>
          <a:xfrm rot="780661">
            <a:off x="1651891" y="3977135"/>
            <a:ext cx="1702293" cy="142156"/>
          </a:xfrm>
          <a:prstGeom prst="rect">
            <a:avLst/>
          </a:prstGeom>
          <a:solidFill>
            <a:srgbClr val="D01A1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42" name="Rectangle 41"/>
          <p:cNvSpPr/>
          <p:nvPr/>
        </p:nvSpPr>
        <p:spPr>
          <a:xfrm rot="2047351">
            <a:off x="1226238" y="4492905"/>
            <a:ext cx="2269079" cy="161612"/>
          </a:xfrm>
          <a:prstGeom prst="rect">
            <a:avLst/>
          </a:prstGeom>
          <a:solidFill>
            <a:srgbClr val="FF535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5" name="Flowchart: Manual Operation 4"/>
          <p:cNvSpPr/>
          <p:nvPr/>
        </p:nvSpPr>
        <p:spPr>
          <a:xfrm rot="16200000">
            <a:off x="185343" y="2561247"/>
            <a:ext cx="1392620" cy="1837233"/>
          </a:xfrm>
          <a:prstGeom prst="flowChartManualOperation">
            <a:avLst/>
          </a:prstGeom>
          <a:gradFill>
            <a:gsLst>
              <a:gs pos="26254">
                <a:srgbClr val="10B3E9"/>
              </a:gs>
              <a:gs pos="34000">
                <a:srgbClr val="2CB9DE"/>
              </a:gs>
              <a:gs pos="1000">
                <a:srgbClr val="00B0F0"/>
              </a:gs>
              <a:gs pos="99000">
                <a:srgbClr val="C5D89F"/>
              </a:gs>
            </a:gsLst>
            <a:lin ang="16200000" scaled="0"/>
          </a:gra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en-GB" sz="2000" dirty="0"/>
              <a:t>   </a:t>
            </a:r>
            <a:r>
              <a:rPr lang="cy-GB" sz="2000" dirty="0"/>
              <a:t>Yn gadael </a:t>
            </a:r>
          </a:p>
          <a:p>
            <a:r>
              <a:rPr lang="cy-GB" sz="2000" dirty="0"/>
              <a:t>  blwyddyn 11</a:t>
            </a:r>
            <a:endParaRPr lang="en-GB" sz="2000" dirty="0"/>
          </a:p>
        </p:txBody>
      </p:sp>
      <p:sp>
        <p:nvSpPr>
          <p:cNvPr id="8" name="Rectangle 7"/>
          <p:cNvSpPr/>
          <p:nvPr/>
        </p:nvSpPr>
        <p:spPr>
          <a:xfrm>
            <a:off x="1802398" y="2365320"/>
            <a:ext cx="773162" cy="2118387"/>
          </a:xfrm>
          <a:prstGeom prst="rect">
            <a:avLst/>
          </a:prstGeom>
          <a:gradFill>
            <a:gsLst>
              <a:gs pos="23000">
                <a:srgbClr val="FFFFFF"/>
              </a:gs>
              <a:gs pos="100000">
                <a:schemeClr val="bg1">
                  <a:alpha val="0"/>
                </a:schemeClr>
              </a:gs>
              <a:gs pos="0">
                <a:srgbClr val="FF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hlinkClick r:id="rId6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0" name="Rectangle 69">
            <a:hlinkClick r:id="rId7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Rectangle 70">
            <a:hlinkClick r:id="rId8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>
            <a:hlinkClick r:id="rId9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74" name="Picture 2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TextBox 74">
              <a:hlinkClick r:id="rId10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76" name="Rectangle 75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76">
            <a:hlinkClick r:id="rId12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78" name="Picture 3" descr="S:\Delivery\User Folders\Digital Team Resources\Gavin Charles\20-     IMAGES\icons8-phone-80 (1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0" name="Isosceles Triangle 79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82" name="Rounded Rectangle 81">
              <a:hlinkClick r:id="rId14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83" name="Picture 9" descr="S:\Delivery\User Folders\Digital Team Resources\Gavin Charles\20-     IMAGES\Icons8-com\icons8-user-groups-50.png">
              <a:hlinkClick r:id="rId1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4" name="Rounded Rectangle 83">
            <a:hlinkClick r:id="rId14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85" name="Picture 7" descr="S:\Delivery\User Folders\Digital Team Resources\Gavin Charles\20-     IMAGES\Icons8-com\icons8-consultation-80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ounded Rectangle 85">
            <a:hlinkClick r:id="rId17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87" name="Picture 8" descr="S:\Delivery\User Folders\Digital Team Resources\Gavin Charles\20-     IMAGES\Icons8-com\icons8-laptop-filled-50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Group 87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89" name="Rounded Rectangle 88">
              <a:hlinkClick r:id="rId10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90" name="Picture 8" descr="S:\Delivery\User Folders\Digital Team Resources\Gavin Charles\20-     IMAGES\Icons8-com\icons8-laptop-filled-50.png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1" name="Group 90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92" name="Rounded Rectangle 91">
              <a:hlinkClick r:id="rId14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93" name="Picture 10" descr="S:\Delivery\User Folders\Digital Team Resources\Gavin Charles\20-     IMAGES\Icons8-com\icons8-calendar-filled-50.png">
              <a:hlinkClick r:id="rId1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4" name="Rectangle 93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95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Isosceles Triangle 95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ound Single Corner Rectangle 96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ounded Rectangle 97">
            <a:hlinkClick r:id="rId21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99" name="Rounded Rectangle 98">
            <a:hlinkClick r:id="rId22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00" name="Flowchart: Delay 99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1" name="Picture 2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3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6" grpId="0" animBg="1"/>
      <p:bldP spid="26" grpId="0" animBg="1"/>
      <p:bldP spid="27" grpId="0" animBg="1"/>
      <p:bldP spid="28" grpId="0" animBg="1"/>
      <p:bldP spid="36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14" y="1110343"/>
            <a:ext cx="9144614" cy="5312709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265" y="2111896"/>
            <a:ext cx="4338036" cy="2772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49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Connector 50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731" y="4197013"/>
            <a:ext cx="1203575" cy="240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ounded Rectangular Callout 52"/>
          <p:cNvSpPr/>
          <p:nvPr/>
        </p:nvSpPr>
        <p:spPr>
          <a:xfrm>
            <a:off x="2792383" y="-1"/>
            <a:ext cx="5943286" cy="1056378"/>
          </a:xfrm>
          <a:prstGeom prst="wedgeRoundRectCallout">
            <a:avLst>
              <a:gd name="adj1" fmla="val -66346"/>
              <a:gd name="adj2" fmla="val 48195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“Felly beth rydym ni’n ei wybod am 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gymwysterau Safon Uwch?”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4" name="Pentagon 53"/>
          <p:cNvSpPr/>
          <p:nvPr/>
        </p:nvSpPr>
        <p:spPr>
          <a:xfrm flipH="1">
            <a:off x="2891282" y="1766100"/>
            <a:ext cx="3500707" cy="604215"/>
          </a:xfrm>
          <a:prstGeom prst="homePlate">
            <a:avLst>
              <a:gd name="adj" fmla="val 25000"/>
            </a:avLst>
          </a:prstGeom>
          <a:solidFill>
            <a:schemeClr val="accent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Safon Uwch – Lefel A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6" name="Rounded Rectangular Callout 55"/>
          <p:cNvSpPr/>
          <p:nvPr/>
        </p:nvSpPr>
        <p:spPr>
          <a:xfrm>
            <a:off x="1381313" y="4290295"/>
            <a:ext cx="3263532" cy="780053"/>
          </a:xfrm>
          <a:prstGeom prst="wedgeRoundRectCallout">
            <a:avLst>
              <a:gd name="adj1" fmla="val -57813"/>
              <a:gd name="adj2" fmla="val 35917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cy-GB" sz="14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“Wedi’u cynllunio i roi her i chi, i’ch helpu i baratoi ar gyfer y brifysgol, neu gael gwaith gwell”</a:t>
            </a:r>
            <a:endParaRPr lang="en-GB" sz="14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208467" y="2425240"/>
            <a:ext cx="7495037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4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Mae cymwysterau Safon Uwch yn cael eu hasesu drwy gyfrwng arholiadau </a:t>
            </a:r>
          </a:p>
          <a:p>
            <a:r>
              <a:rPr lang="cy-GB" sz="12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(rhywfaint o waith cwrs yn dibynnu ar y pwnc)</a:t>
            </a:r>
            <a:endParaRPr lang="en-GB" sz="12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r>
              <a:rPr lang="en-GB" sz="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</a:t>
            </a:r>
            <a:endParaRPr lang="en-GB" sz="2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r>
              <a:rPr lang="cy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Dysgu mwy am eich hoff bynciau, neu hyd yn oed bynciau newydd</a:t>
            </a:r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>
              <a:defRPr/>
            </a:pPr>
            <a:r>
              <a:rPr lang="cy-GB" sz="13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(e.e. cymdeithaseg, economeg neu’r gyfraith)</a:t>
            </a:r>
          </a:p>
          <a:p>
            <a:pPr>
              <a:defRPr/>
            </a:pPr>
            <a:endParaRPr lang="en-GB" sz="5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r>
              <a:rPr lang="cy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Mae’n gam mawr o gymharu â TGAU  </a:t>
            </a:r>
          </a:p>
          <a:p>
            <a:pPr>
              <a:defRPr/>
            </a:pPr>
            <a:endParaRPr lang="cy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defRPr/>
            </a:pPr>
            <a:endParaRPr lang="cy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defRPr/>
            </a:pPr>
            <a:endParaRPr lang="cy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defRPr/>
            </a:pPr>
            <a:endParaRPr lang="cy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defRPr/>
            </a:pPr>
            <a:endParaRPr lang="cy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defRPr/>
            </a:pPr>
            <a:endParaRPr lang="cy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cy-GB" sz="20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Gofynion mynediad yn cynnwys:  </a:t>
            </a:r>
            <a:r>
              <a:rPr lang="en-GB" sz="20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</a:p>
          <a:p>
            <a:pPr algn="ctr"/>
            <a:r>
              <a:rPr lang="cy-GB" sz="1600" dirty="0"/>
              <a:t>	      </a:t>
            </a:r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O leiaf 5-7 gradd C TGAU</a:t>
            </a:r>
            <a:endParaRPr lang="en-GB" sz="1600" dirty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         Mae rhai yn gofyn am radd B yn y </a:t>
            </a:r>
          </a:p>
          <a:p>
            <a:pPr algn="ctr"/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             pwnc rydych am ei astudio</a:t>
            </a:r>
            <a:endParaRPr lang="en-GB" sz="1600" dirty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endParaRPr lang="en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GB" sz="1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</a:t>
            </a:r>
          </a:p>
          <a:p>
            <a:pPr>
              <a:defRPr/>
            </a:pPr>
            <a:endParaRPr lang="en-GB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endParaRPr lang="en-GB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endParaRPr lang="en-GB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endParaRPr lang="en-GB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endParaRPr lang="en-GB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endParaRPr lang="en-GB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endParaRPr lang="en-GB" sz="9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endParaRPr lang="cy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r>
              <a:rPr lang="en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ounded Rectangle 37"/>
          <p:cNvSpPr/>
          <p:nvPr/>
        </p:nvSpPr>
        <p:spPr>
          <a:xfrm>
            <a:off x="4865915" y="4147510"/>
            <a:ext cx="3433567" cy="792432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Gallwch fynd i Brifysgol gyda’r cymhwyster hwn!</a:t>
            </a:r>
            <a:endParaRPr lang="en-GB" altLang="en-US" sz="1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9" name="Rectangle 68">
            <a:hlinkClick r:id="rId7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Rectangle 70">
            <a:hlinkClick r:id="rId8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5" name="Rectangle 74">
            <a:hlinkClick r:id="rId9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76">
            <a:hlinkClick r:id="rId10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80" name="Picture 2">
              <a:hlinkClick r:id="rId11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TextBox 85">
              <a:hlinkClick r:id="rId11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87" name="Rectangle 86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 87">
            <a:hlinkClick r:id="rId13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9" name="Picture 3" descr="S:\Delivery\User Folders\Digital Team Resources\Gavin Charles\20-     IMAGES\icons8-phone-80 (1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Rectangle 89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1" name="Isosceles Triangle 90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93" name="Rounded Rectangle 92">
              <a:hlinkClick r:id="rId15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127" name="Picture 9" descr="S:\Delivery\User Folders\Digital Team Resources\Gavin Charles\20-     IMAGES\Icons8-com\icons8-user-groups-50.png">
              <a:hlinkClick r:id="rId1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8" name="Rounded Rectangle 127">
            <a:hlinkClick r:id="rId15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129" name="Picture 7" descr="S:\Delivery\User Folders\Digital Team Resources\Gavin Charles\20-     IMAGES\Icons8-com\icons8-consultation-80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Rounded Rectangle 129">
            <a:hlinkClick r:id="rId18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131" name="Picture 8" descr="S:\Delivery\User Folders\Digital Team Resources\Gavin Charles\20-     IMAGES\Icons8-com\icons8-laptop-filled-50.pn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2" name="Group 131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133" name="Rounded Rectangle 132">
              <a:hlinkClick r:id="rId11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134" name="Picture 8" descr="S:\Delivery\User Folders\Digital Team Resources\Gavin Charles\20-     IMAGES\Icons8-com\icons8-laptop-filled-50.png">
              <a:hlinkClick r:id="rId11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5" name="Group 134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36" name="Rounded Rectangle 135">
              <a:hlinkClick r:id="rId15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37" name="Picture 10" descr="S:\Delivery\User Folders\Digital Team Resources\Gavin Charles\20-     IMAGES\Icons8-com\icons8-calendar-filled-50.png">
              <a:hlinkClick r:id="rId1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8" name="Rectangle 137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39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Isosceles Triangle 139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ound Single Corner Rectangle 140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ounded Rectangle 141">
            <a:hlinkClick r:id="rId22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43" name="Rounded Rectangle 142">
            <a:hlinkClick r:id="rId23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44" name="Flowchart: Delay 143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45" name="Picture 2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22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4.07407E-6 L -0.22934 -0.0608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76" y="-30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14" y="1110343"/>
            <a:ext cx="9144614" cy="5312709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265" y="2111896"/>
            <a:ext cx="4338036" cy="2772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49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Connector 50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ular Callout 52"/>
          <p:cNvSpPr/>
          <p:nvPr/>
        </p:nvSpPr>
        <p:spPr>
          <a:xfrm>
            <a:off x="2700219" y="13553"/>
            <a:ext cx="5943286" cy="1056378"/>
          </a:xfrm>
          <a:prstGeom prst="wedgeRoundRectCallout">
            <a:avLst>
              <a:gd name="adj1" fmla="val -66346"/>
              <a:gd name="adj2" fmla="val 48195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“Felly beth rydym ni’n ei wybod am 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Gymwysterau a Chyrsiau Galwedigaethol?”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84094" y="2348347"/>
            <a:ext cx="8237339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Mae cymwysterau BTEC yn ‘Seiliedig ar Waith Cwrs’</a:t>
            </a:r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cy-GB" sz="1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(gydag ambell brawf yma ac acw)</a:t>
            </a:r>
            <a:r>
              <a:rPr lang="en-GB" sz="1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</a:t>
            </a:r>
          </a:p>
          <a:p>
            <a:endParaRPr lang="en-GB" sz="10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r>
              <a:rPr lang="cy-GB" sz="14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Yn rhoi’r wybodaeth a’r sgiliau sydd eu hangen arnoch mewn maes gwaith penodol</a:t>
            </a:r>
            <a:endParaRPr lang="en-GB" sz="14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altLang="en-US" sz="1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  </a:t>
            </a:r>
            <a:r>
              <a:rPr lang="cy-GB" sz="12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(e.e. Gofal Plant, TGCh, Celf, Peirianneg)</a:t>
            </a:r>
            <a:endParaRPr lang="en-GB" sz="12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sz="8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cy-GB" sz="14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Gallwch wneud Lefelau gwahanol, e.e.</a:t>
            </a:r>
            <a:endParaRPr lang="en-GB" sz="1400" dirty="0"/>
          </a:p>
          <a:p>
            <a:endParaRPr lang="en-GB" altLang="en-US" sz="600" dirty="0">
              <a:solidFill>
                <a:srgbClr val="7030A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en-GB" altLang="en-US" sz="12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			        	</a:t>
            </a:r>
            <a:r>
              <a:rPr lang="en-GB" sz="12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				</a:t>
            </a:r>
          </a:p>
          <a:p>
            <a:endParaRPr lang="en-GB" sz="12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sz="12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sz="12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sz="5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r>
              <a:rPr lang="en-GB" sz="12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 </a:t>
            </a:r>
          </a:p>
          <a:p>
            <a:endParaRPr lang="en-GB" altLang="en-US" sz="1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altLang="en-US" sz="3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altLang="en-US" sz="3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altLang="en-US" sz="3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cy-GB" sz="12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Cwrs Lefel 1 (1 blwyddyn)</a:t>
            </a:r>
          </a:p>
          <a:p>
            <a:pPr algn="ctr"/>
            <a:r>
              <a:rPr lang="cy-GB" sz="12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Cwrs Lefel 2 (1 blwyddyn)</a:t>
            </a:r>
          </a:p>
          <a:p>
            <a:pPr algn="ctr"/>
            <a:r>
              <a:rPr lang="cy-GB" sz="12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Cwrs Lefel 3 Diploma Estynedig (2 flynedd)</a:t>
            </a:r>
            <a:endParaRPr lang="en-GB" sz="1200" dirty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sp>
        <p:nvSpPr>
          <p:cNvPr id="81" name="Pentagon 80"/>
          <p:cNvSpPr/>
          <p:nvPr/>
        </p:nvSpPr>
        <p:spPr>
          <a:xfrm flipH="1">
            <a:off x="1516756" y="2485650"/>
            <a:ext cx="5675554" cy="604215"/>
          </a:xfrm>
          <a:prstGeom prst="homePlate">
            <a:avLst>
              <a:gd name="adj" fmla="val 25000"/>
            </a:avLst>
          </a:prstGeom>
          <a:solidFill>
            <a:srgbClr val="FF476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1800268" y="3797074"/>
            <a:ext cx="5675553" cy="1188288"/>
          </a:xfrm>
          <a:prstGeom prst="roundRect">
            <a:avLst>
              <a:gd name="adj" fmla="val 25169"/>
            </a:avLst>
          </a:prstGeom>
          <a:solidFill>
            <a:schemeClr val="bg1"/>
          </a:solidFill>
          <a:ln w="63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Lefel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1 = 4 x TGAU </a:t>
            </a:r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gradd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E ac </a:t>
            </a:r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uwch</a:t>
            </a:r>
            <a:endParaRPr lang="en-GB" altLang="en-US" sz="12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Lefel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2 = 4 x TGAU </a:t>
            </a:r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gradd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D ac </a:t>
            </a:r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uwch</a:t>
            </a:r>
            <a:endParaRPr lang="en-GB" altLang="en-US" sz="12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Lefel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3 – Diploma </a:t>
            </a:r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Estyngedig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=  5 x TGAU </a:t>
            </a:r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gradd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C ac </a:t>
            </a:r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uwch</a:t>
            </a:r>
            <a:endParaRPr lang="en-GB" altLang="en-US" sz="12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endParaRPr lang="en-GB" altLang="en-US" sz="12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I </a:t>
            </a:r>
            <a:r>
              <a:rPr lang="en-GB" altLang="en-US" sz="1200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gynnwys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  <a:r>
              <a:rPr lang="en-GB" altLang="en-US" sz="1200" b="1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Mathemateg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a </a:t>
            </a:r>
            <a:r>
              <a:rPr lang="en-GB" altLang="en-US" sz="1200" b="1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Seasneg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  <a:r>
              <a:rPr lang="en-GB" altLang="en-US" sz="12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Iaith</a:t>
            </a:r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GB" altLang="en-US" sz="1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  <a:endParaRPr lang="en-GB" sz="1200" dirty="0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ounded Rectangle 37"/>
          <p:cNvSpPr/>
          <p:nvPr/>
        </p:nvSpPr>
        <p:spPr>
          <a:xfrm>
            <a:off x="821645" y="5758794"/>
            <a:ext cx="7657853" cy="45437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Gallwch fynd i Brifysgol gyda cymhwyster (Lefel 3), ond holwch Prifysgolion gyntaf!</a:t>
            </a:r>
            <a:endParaRPr lang="en-GB" altLang="en-US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9" name="Rectangle 68">
            <a:hlinkClick r:id="rId6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Rectangle 70">
            <a:hlinkClick r:id="rId7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5" name="Rectangle 74">
            <a:hlinkClick r:id="rId8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76">
            <a:hlinkClick r:id="rId9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80" name="Picture 2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TextBox 85">
              <a:hlinkClick r:id="rId10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87" name="Rectangle 86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 87">
            <a:hlinkClick r:id="rId12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9" name="Picture 3" descr="S:\Delivery\User Folders\Digital Team Resources\Gavin Charles\20-     IMAGES\icons8-phone-80 (1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Rectangle 89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1" name="Isosceles Triangle 90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93" name="Rounded Rectangle 92">
              <a:hlinkClick r:id="rId14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127" name="Picture 9" descr="S:\Delivery\User Folders\Digital Team Resources\Gavin Charles\20-     IMAGES\Icons8-com\icons8-user-groups-50.png">
              <a:hlinkClick r:id="rId1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8" name="Rounded Rectangle 127">
            <a:hlinkClick r:id="rId14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129" name="Picture 7" descr="S:\Delivery\User Folders\Digital Team Resources\Gavin Charles\20-     IMAGES\Icons8-com\icons8-consultation-80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Rounded Rectangle 129">
            <a:hlinkClick r:id="rId17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131" name="Picture 8" descr="S:\Delivery\User Folders\Digital Team Resources\Gavin Charles\20-     IMAGES\Icons8-com\icons8-laptop-filled-50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2" name="Group 131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133" name="Rounded Rectangle 132">
              <a:hlinkClick r:id="rId10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134" name="Picture 8" descr="S:\Delivery\User Folders\Digital Team Resources\Gavin Charles\20-     IMAGES\Icons8-com\icons8-laptop-filled-50.png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5" name="Group 134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36" name="Rounded Rectangle 135">
              <a:hlinkClick r:id="rId14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37" name="Picture 10" descr="S:\Delivery\User Folders\Digital Team Resources\Gavin Charles\20-     IMAGES\Icons8-com\icons8-calendar-filled-50.png">
              <a:hlinkClick r:id="rId1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8" name="Rectangle 137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39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Isosceles Triangle 139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ound Single Corner Rectangle 140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ounded Rectangle 141">
            <a:hlinkClick r:id="rId21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43" name="Rounded Rectangle 142">
            <a:hlinkClick r:id="rId22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44" name="Flowchart: Delay 143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45" name="Picture 2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61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4.44444E-6 L 0.27326 -0.16319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63" y="-817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14" y="1110343"/>
            <a:ext cx="9144614" cy="5312709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1" y="2827409"/>
            <a:ext cx="1203575" cy="240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 rot="19586926">
            <a:off x="1380021" y="2884375"/>
            <a:ext cx="2010390" cy="82290"/>
          </a:xfrm>
          <a:prstGeom prst="rect">
            <a:avLst/>
          </a:prstGeom>
          <a:solidFill>
            <a:schemeClr val="accent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33" name="Rectangle 32"/>
          <p:cNvSpPr/>
          <p:nvPr/>
        </p:nvSpPr>
        <p:spPr>
          <a:xfrm rot="20827979">
            <a:off x="1575269" y="3259090"/>
            <a:ext cx="1683167" cy="79397"/>
          </a:xfrm>
          <a:prstGeom prst="rect">
            <a:avLst/>
          </a:prstGeom>
          <a:solidFill>
            <a:srgbClr val="FF476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6" name="Pentagon 5"/>
          <p:cNvSpPr/>
          <p:nvPr/>
        </p:nvSpPr>
        <p:spPr>
          <a:xfrm flipH="1">
            <a:off x="3087254" y="2134822"/>
            <a:ext cx="3064262" cy="604215"/>
          </a:xfrm>
          <a:prstGeom prst="homePlate">
            <a:avLst>
              <a:gd name="adj" fmla="val 25000"/>
            </a:avLst>
          </a:prstGeom>
          <a:solidFill>
            <a:schemeClr val="accent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6" name="Pentagon 25"/>
          <p:cNvSpPr/>
          <p:nvPr/>
        </p:nvSpPr>
        <p:spPr>
          <a:xfrm flipH="1">
            <a:off x="3087254" y="2831747"/>
            <a:ext cx="3064262" cy="604215"/>
          </a:xfrm>
          <a:prstGeom prst="homePlate">
            <a:avLst>
              <a:gd name="adj" fmla="val 25000"/>
            </a:avLst>
          </a:prstGeom>
          <a:solidFill>
            <a:srgbClr val="FF476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Pentagon 27"/>
          <p:cNvSpPr/>
          <p:nvPr/>
        </p:nvSpPr>
        <p:spPr>
          <a:xfrm flipH="1">
            <a:off x="3087254" y="4230476"/>
            <a:ext cx="3064262" cy="604215"/>
          </a:xfrm>
          <a:prstGeom prst="homePlate">
            <a:avLst>
              <a:gd name="adj" fmla="val 25000"/>
            </a:avLst>
          </a:prstGeom>
          <a:solidFill>
            <a:srgbClr val="FF535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dirty="0">
                <a:latin typeface="Aharoni" panose="02010803020104030203" pitchFamily="2" charset="-79"/>
                <a:cs typeface="Aharoni" panose="02010803020104030203" pitchFamily="2" charset="-79"/>
              </a:rPr>
              <a:t>Swydd / Hyfforddeiaethau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6" name="Rectangle 35"/>
          <p:cNvSpPr/>
          <p:nvPr/>
        </p:nvSpPr>
        <p:spPr>
          <a:xfrm rot="780661">
            <a:off x="1586325" y="3635563"/>
            <a:ext cx="1633893" cy="73066"/>
          </a:xfrm>
          <a:prstGeom prst="rect">
            <a:avLst/>
          </a:prstGeom>
          <a:solidFill>
            <a:srgbClr val="D01A1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42" name="Rectangle 41"/>
          <p:cNvSpPr/>
          <p:nvPr/>
        </p:nvSpPr>
        <p:spPr>
          <a:xfrm rot="2047351">
            <a:off x="1380611" y="4004992"/>
            <a:ext cx="2026863" cy="77966"/>
          </a:xfrm>
          <a:prstGeom prst="rect">
            <a:avLst/>
          </a:prstGeom>
          <a:solidFill>
            <a:srgbClr val="FF535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8" name="Rectangle 7"/>
          <p:cNvSpPr/>
          <p:nvPr/>
        </p:nvSpPr>
        <p:spPr>
          <a:xfrm>
            <a:off x="1802398" y="2365320"/>
            <a:ext cx="773162" cy="2118387"/>
          </a:xfrm>
          <a:prstGeom prst="rect">
            <a:avLst/>
          </a:prstGeom>
          <a:gradFill>
            <a:gsLst>
              <a:gs pos="23000">
                <a:srgbClr val="FFFFFF"/>
              </a:gs>
              <a:gs pos="100000">
                <a:schemeClr val="bg1">
                  <a:alpha val="0"/>
                </a:schemeClr>
              </a:gs>
              <a:gs pos="0">
                <a:srgbClr val="FF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265" y="2111896"/>
            <a:ext cx="4338036" cy="2772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ounded Rectangular Callout 29"/>
          <p:cNvSpPr/>
          <p:nvPr/>
        </p:nvSpPr>
        <p:spPr>
          <a:xfrm>
            <a:off x="2416852" y="223161"/>
            <a:ext cx="6076158" cy="592001"/>
          </a:xfrm>
          <a:prstGeom prst="wedgeRoundRectCallout">
            <a:avLst>
              <a:gd name="adj1" fmla="val -60538"/>
              <a:gd name="adj2" fmla="val 53320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“Mae prentisiaethau’n aml yn cael eu camddeall.”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6" name="Picture 2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716" y="2414149"/>
            <a:ext cx="7523292" cy="3887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entagon 33"/>
          <p:cNvSpPr/>
          <p:nvPr/>
        </p:nvSpPr>
        <p:spPr>
          <a:xfrm flipH="1">
            <a:off x="3087254" y="3515364"/>
            <a:ext cx="3064262" cy="604215"/>
          </a:xfrm>
          <a:prstGeom prst="homePlate">
            <a:avLst>
              <a:gd name="adj" fmla="val 25000"/>
            </a:avLst>
          </a:prstGeom>
          <a:solidFill>
            <a:srgbClr val="D01A1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1" name="Rounded Rectangular Callout 30"/>
          <p:cNvSpPr/>
          <p:nvPr/>
        </p:nvSpPr>
        <p:spPr>
          <a:xfrm>
            <a:off x="1781877" y="1303742"/>
            <a:ext cx="7215473" cy="768871"/>
          </a:xfrm>
          <a:prstGeom prst="wedgeRoundRectCallout">
            <a:avLst>
              <a:gd name="adj1" fmla="val -65805"/>
              <a:gd name="adj2" fmla="val 39650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“Bydd ein ffilm ‘</a:t>
            </a:r>
            <a:r>
              <a:rPr lang="cy-GB" sz="2000" b="1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Chwalu’r Chwedlau am Brentisiaethau’ </a:t>
            </a:r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yn eich cynorthwyo i ddysgu mwy amdanynt.”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1" name="Rectangle 70">
            <a:hlinkClick r:id="rId9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Rectangle 71">
            <a:hlinkClick r:id="rId10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3" name="Rectangle 72">
            <a:hlinkClick r:id="rId11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hlinkClick r:id="rId12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76" name="Picture 2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" name="TextBox 76">
              <a:hlinkClick r:id="rId13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Rectangle 77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9" name="Rectangle 78">
            <a:hlinkClick r:id="" action="ppaction://noaction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0" name="Picture 3" descr="S:\Delivery\User Folders\Digital Team Resources\Gavin Charles\20-     IMAGES\icons8-phone-80 (1)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2" name="Isosceles Triangle 81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3" name="Group 82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84" name="Rounded Rectangle 83">
              <a:hlinkClick r:id="rId17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85" name="Picture 9" descr="S:\Delivery\User Folders\Digital Team Resources\Gavin Charles\20-     IMAGES\Icons8-com\icons8-user-groups-50.png">
              <a:hlinkClick r:id="rId1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6" name="Rounded Rectangle 85">
            <a:hlinkClick r:id="rId17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87" name="Picture 7" descr="S:\Delivery\User Folders\Digital Team Resources\Gavin Charles\20-     IMAGES\Icons8-com\icons8-consultation-80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>
            <a:hlinkClick r:id="rId20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89" name="Picture 8" descr="S:\Delivery\User Folders\Digital Team Resources\Gavin Charles\20-     IMAGES\Icons8-com\icons8-laptop-filled-50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Group 89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91" name="Rounded Rectangle 90">
              <a:hlinkClick r:id="rId13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92" name="Picture 8" descr="S:\Delivery\User Folders\Digital Team Resources\Gavin Charles\20-     IMAGES\Icons8-com\icons8-laptop-filled-50.png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3" name="Group 92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94" name="Rounded Rectangle 93">
              <a:hlinkClick r:id="rId17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95" name="Picture 10" descr="S:\Delivery\User Folders\Digital Team Resources\Gavin Charles\20-     IMAGES\Icons8-com\icons8-calendar-filled-50.png">
              <a:hlinkClick r:id="rId1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6" name="Rectangle 95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97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Isosceles Triangle 97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ound Single Corner Rectangle 98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ounded Rectangle 99">
            <a:hlinkClick r:id="rId24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01" name="Rounded Rectangle 100">
            <a:hlinkClick r:id="rId25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02" name="Flowchart: Delay 101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3" name="Picture 2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58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6 L -0.22882 -0.2321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41" y="-1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14" y="1110344"/>
            <a:ext cx="9144614" cy="5316878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199" y="-30335"/>
            <a:ext cx="2068278" cy="303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7213" y="3207606"/>
            <a:ext cx="2357744" cy="304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Pentagon 39"/>
          <p:cNvSpPr/>
          <p:nvPr/>
        </p:nvSpPr>
        <p:spPr>
          <a:xfrm flipH="1">
            <a:off x="1923472" y="1428205"/>
            <a:ext cx="3064262" cy="604215"/>
          </a:xfrm>
          <a:prstGeom prst="homePlate">
            <a:avLst>
              <a:gd name="adj" fmla="val 25000"/>
            </a:avLst>
          </a:prstGeom>
          <a:solidFill>
            <a:srgbClr val="D01A1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 </a:t>
            </a:r>
            <a:r>
              <a:rPr lang="cy-GB" sz="20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51476" y="2114877"/>
            <a:ext cx="8770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Rydym hefyd yn hysbysebu Prentisiaethau ar ein gwefan</a:t>
            </a:r>
            <a:r>
              <a:rPr lang="en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www.gyrfacymru.llyw.cymru</a:t>
            </a:r>
            <a:r>
              <a:rPr lang="en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GB" sz="1400" dirty="0">
              <a:solidFill>
                <a:srgbClr val="7030A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460899" y="2784317"/>
            <a:ext cx="30282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*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chwiliwch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wefannau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swyddi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(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gofynnwch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am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fanylion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endParaRPr lang="cy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*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llawer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o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gyflogwyr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ddim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yn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hysbysebu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swyddi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fod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digon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o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bobl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yn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cysylltu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b="1" dirty="0">
                <a:solidFill>
                  <a:srgbClr val="FF0000"/>
                </a:solidFill>
                <a:latin typeface="Times New Roman"/>
                <a:cs typeface="Aharoni"/>
              </a:rPr>
              <a:t>â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nhw’n</a:t>
            </a:r>
            <a:r>
              <a:rPr lang="en-GB" sz="1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uniongyrchol</a:t>
            </a:r>
            <a:endParaRPr lang="en-GB" sz="16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16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Cyflog</a:t>
            </a:r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Prentisiaeth</a:t>
            </a:r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16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Cenedlaethol</a:t>
            </a:r>
            <a:endParaRPr lang="en-GB" sz="16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= £4.55 (o dan 18 </a:t>
            </a:r>
            <a:r>
              <a:rPr lang="en-GB" sz="16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oed</a:t>
            </a:r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= £6.45 (18-20 </a:t>
            </a:r>
            <a:r>
              <a:rPr lang="en-GB" sz="16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oed</a:t>
            </a:r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r>
              <a:rPr lang="en-GB" sz="1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= £8.20 (21+)</a:t>
            </a:r>
            <a:endParaRPr lang="en-GB" sz="1600" dirty="0">
              <a:solidFill>
                <a:srgbClr val="00B05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sp>
        <p:nvSpPr>
          <p:cNvPr id="56" name="Rectangle 55">
            <a:hlinkClick r:id="rId7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8" name="Rectangle 77">
            <a:hlinkClick r:id="" action="ppaction://noaction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9" name="Rectangle 78">
            <a:hlinkClick r:id="rId8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0" name="Rectangle 79">
            <a:hlinkClick r:id="" action="ppaction://noaction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82" name="Picture 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extBox 82">
              <a:hlinkClick r:id="" action="ppaction://noaction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84" name="Rectangle 83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>
            <a:hlinkClick r:id="" action="ppaction://noaction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6" name="Picture 3" descr="S:\Delivery\User Folders\Digital Team Resources\Gavin Charles\20-     IMAGES\icons8-phone-80 (1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8" name="Isosceles Triangle 87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9" name="Group 88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90" name="Rounded Rectangle 89">
              <a:hlinkClick r:id="" action="ppaction://noaction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91" name="Picture 9" descr="S:\Delivery\User Folders\Digital Team Resources\Gavin Charles\20-     IMAGES\Icons8-com\icons8-user-groups-50.png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" name="Rounded Rectangle 91">
            <a:hlinkClick r:id="" action="ppaction://noaction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93" name="Picture 7" descr="S:\Delivery\User Folders\Digital Team Resources\Gavin Charles\20-     IMAGES\Icons8-com\icons8-consultation-8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Rounded Rectangle 93">
            <a:hlinkClick r:id="" action="ppaction://noaction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95" name="Picture 8" descr="S:\Delivery\User Folders\Digital Team Resources\Gavin Charles\20-     IMAGES\Icons8-com\icons8-laptop-fille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6" name="Group 95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97" name="Rounded Rectangle 96">
              <a:hlinkClick r:id="" action="ppaction://noaction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98" name="Picture 8" descr="S:\Delivery\User Folders\Digital Team Resources\Gavin Charles\20-     IMAGES\Icons8-com\icons8-laptop-filled-50.png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9" name="Group 98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00" name="Rounded Rectangle 99">
              <a:hlinkClick r:id="rId7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01" name="Picture 10" descr="S:\Delivery\User Folders\Digital Team Resources\Gavin Charles\20-     IMAGES\Icons8-com\icons8-calendar-filled-50.png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" name="Rectangle 101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3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Isosceles Triangle 103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ound Single Corner Rectangle 104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ounded Rectangle 105">
            <a:hlinkClick r:id="rId7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07" name="Rounded Rectangle 106">
            <a:hlinkClick r:id="" action="ppaction://noaction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08" name="Flowchart: Delay 107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9" name="Picture 2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ounded Rectangular Callout 28"/>
          <p:cNvSpPr/>
          <p:nvPr/>
        </p:nvSpPr>
        <p:spPr>
          <a:xfrm>
            <a:off x="2575703" y="197255"/>
            <a:ext cx="6076158" cy="768871"/>
          </a:xfrm>
          <a:prstGeom prst="wedgeRoundRectCallout">
            <a:avLst>
              <a:gd name="adj1" fmla="val -63632"/>
              <a:gd name="adj2" fmla="val 53525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Ble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allwch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chi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ddod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o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hyd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i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brentisiaethau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?”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38EC3D-1BC0-44A9-81A5-E14895CD26B9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28807" t="27133" r="29003" b="10284"/>
          <a:stretch/>
        </p:blipFill>
        <p:spPr>
          <a:xfrm>
            <a:off x="0" y="2791543"/>
            <a:ext cx="5236184" cy="349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8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14" y="1110344"/>
            <a:ext cx="9144614" cy="5316878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199" y="-30335"/>
            <a:ext cx="2068278" cy="303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7213" y="3207606"/>
            <a:ext cx="2357744" cy="304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55">
            <a:hlinkClick r:id="rId7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8" name="Rectangle 77">
            <a:hlinkClick r:id="" action="ppaction://noaction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9" name="Rectangle 78">
            <a:hlinkClick r:id="rId8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0" name="Rectangle 79">
            <a:hlinkClick r:id="" action="ppaction://noaction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82" name="Picture 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extBox 82">
              <a:hlinkClick r:id="" action="ppaction://noaction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84" name="Rectangle 83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>
            <a:hlinkClick r:id="" action="ppaction://noaction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6" name="Picture 3" descr="S:\Delivery\User Folders\Digital Team Resources\Gavin Charles\20-     IMAGES\icons8-phone-80 (1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8" name="Isosceles Triangle 87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9" name="Group 88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90" name="Rounded Rectangle 89">
              <a:hlinkClick r:id="" action="ppaction://noaction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91" name="Picture 9" descr="S:\Delivery\User Folders\Digital Team Resources\Gavin Charles\20-     IMAGES\Icons8-com\icons8-user-groups-50.png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" name="Rounded Rectangle 91">
            <a:hlinkClick r:id="" action="ppaction://noaction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93" name="Picture 7" descr="S:\Delivery\User Folders\Digital Team Resources\Gavin Charles\20-     IMAGES\Icons8-com\icons8-consultation-8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Rounded Rectangle 93">
            <a:hlinkClick r:id="" action="ppaction://noaction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95" name="Picture 8" descr="S:\Delivery\User Folders\Digital Team Resources\Gavin Charles\20-     IMAGES\Icons8-com\icons8-laptop-fille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6" name="Group 95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97" name="Rounded Rectangle 96">
              <a:hlinkClick r:id="" action="ppaction://noaction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98" name="Picture 8" descr="S:\Delivery\User Folders\Digital Team Resources\Gavin Charles\20-     IMAGES\Icons8-com\icons8-laptop-filled-50.png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9" name="Group 98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00" name="Rounded Rectangle 99">
              <a:hlinkClick r:id="rId7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01" name="Picture 10" descr="S:\Delivery\User Folders\Digital Team Resources\Gavin Charles\20-     IMAGES\Icons8-com\icons8-calendar-filled-50.png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" name="Rectangle 101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3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Isosceles Triangle 103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ound Single Corner Rectangle 104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ounded Rectangle 105">
            <a:hlinkClick r:id="rId7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07" name="Rounded Rectangle 106">
            <a:hlinkClick r:id="" action="ppaction://noaction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08" name="Flowchart: Delay 107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09" name="Picture 2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ounded Rectangular Callout 28"/>
          <p:cNvSpPr/>
          <p:nvPr/>
        </p:nvSpPr>
        <p:spPr>
          <a:xfrm>
            <a:off x="2645275" y="108802"/>
            <a:ext cx="6076158" cy="768871"/>
          </a:xfrm>
          <a:prstGeom prst="wedgeRoundRectCallout">
            <a:avLst>
              <a:gd name="adj1" fmla="val -63632"/>
              <a:gd name="adj2" fmla="val 53525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  <a:hlinkClick r:id="rId18"/>
              </a:rPr>
              <a:t>www.gyrfacymru.llyw.cymru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 (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Swyddi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C3D57A-61E8-4C04-B937-E6929BF0317D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29561" t="9539" r="14116" b="15651"/>
          <a:stretch/>
        </p:blipFill>
        <p:spPr>
          <a:xfrm>
            <a:off x="302109" y="1284091"/>
            <a:ext cx="8841892" cy="501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2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14" y="1110343"/>
            <a:ext cx="9144614" cy="5312709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 rot="2047351">
            <a:off x="1380611" y="4004992"/>
            <a:ext cx="2026863" cy="77966"/>
          </a:xfrm>
          <a:prstGeom prst="rect">
            <a:avLst/>
          </a:prstGeom>
          <a:solidFill>
            <a:srgbClr val="FF535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endParaRPr lang="en-GB" sz="2000"/>
          </a:p>
        </p:txBody>
      </p:sp>
      <p:sp>
        <p:nvSpPr>
          <p:cNvPr id="8" name="Rectangle 7"/>
          <p:cNvSpPr/>
          <p:nvPr/>
        </p:nvSpPr>
        <p:spPr>
          <a:xfrm>
            <a:off x="1802398" y="2365320"/>
            <a:ext cx="773162" cy="2118387"/>
          </a:xfrm>
          <a:prstGeom prst="rect">
            <a:avLst/>
          </a:prstGeom>
          <a:gradFill>
            <a:gsLst>
              <a:gs pos="23000">
                <a:srgbClr val="FFFFFF"/>
              </a:gs>
              <a:gs pos="100000">
                <a:schemeClr val="bg1">
                  <a:alpha val="0"/>
                </a:schemeClr>
              </a:gs>
              <a:gs pos="0">
                <a:srgbClr val="FF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ounded Rectangular Callout 28"/>
          <p:cNvSpPr/>
          <p:nvPr/>
        </p:nvSpPr>
        <p:spPr>
          <a:xfrm>
            <a:off x="2749517" y="156484"/>
            <a:ext cx="6076158" cy="768871"/>
          </a:xfrm>
          <a:prstGeom prst="wedgeRoundRectCallout">
            <a:avLst>
              <a:gd name="adj1" fmla="val -66056"/>
              <a:gd name="adj2" fmla="val 58811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“Gall fod yn anodd cael swydd, neu waith yn syth o’r ysgol, ond mae’n bosibl”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203" y="2110865"/>
            <a:ext cx="4342856" cy="276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05" y="2101087"/>
            <a:ext cx="4286475" cy="277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1000999" y="2041063"/>
            <a:ext cx="5168060" cy="28347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151477" y="2360401"/>
            <a:ext cx="898515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dirty="0">
                <a:solidFill>
                  <a:srgbClr val="7030A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£4.55 </a:t>
            </a:r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yr awr yw’r Isafswm Cyflog Cenedlaethol </a:t>
            </a:r>
            <a:r>
              <a:rPr lang="cy-GB" dirty="0">
                <a:solidFill>
                  <a:srgbClr val="7030A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16-17</a:t>
            </a:r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oed</a:t>
            </a:r>
            <a:endParaRPr lang="en-GB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105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Gallwch gael profiad, a all eich helpu i ddatblygu o fewn cwmni</a:t>
            </a:r>
          </a:p>
          <a:p>
            <a:r>
              <a:rPr lang="cy-GB" sz="1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Ond efallai na fyddwch yn cael cymwysterau</a:t>
            </a:r>
          </a:p>
          <a:p>
            <a:endParaRPr lang="en-GB" sz="7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Mae gofynion mynediad yn dibynnu ar y swydd, ond …</a:t>
            </a:r>
          </a:p>
          <a:p>
            <a:endParaRPr lang="en-GB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Efallai y bydd angen i chi fod o oedran penodol i wneud rhai swyddi</a:t>
            </a:r>
            <a:endParaRPr lang="en-GB" sz="1600" dirty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Mae cyflogwyr yn awyddus i gael y person sy’n meddu ar y sgiliau a’r profiad cywir</a:t>
            </a:r>
            <a:endParaRPr lang="en-GB" sz="1600" dirty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Gallech fod yn cystadlu yn erbyn pobl eraill sydd â mwy o brofiad neu gymwysterau </a:t>
            </a:r>
            <a:endParaRPr lang="en-GB" sz="1600" dirty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Bydd angen i chi ddysgu am gyfweliadau da,  ysgrifennu CV da, chwilio am swydd etc</a:t>
            </a:r>
            <a:endParaRPr lang="en-GB" sz="1600" dirty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>
              <a:defRPr/>
            </a:pPr>
            <a:endParaRPr lang="en-GB" sz="1050" dirty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cy-GB" sz="1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Siaradwch â’ch Cynghorydd Gyrfa i gael cyngor</a:t>
            </a:r>
            <a:endParaRPr lang="en-GB" sz="14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r>
              <a:rPr lang="en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38" name="Pentagon 37"/>
          <p:cNvSpPr/>
          <p:nvPr/>
        </p:nvSpPr>
        <p:spPr>
          <a:xfrm flipH="1">
            <a:off x="2364742" y="1353439"/>
            <a:ext cx="4682508" cy="604215"/>
          </a:xfrm>
          <a:prstGeom prst="homePlate">
            <a:avLst>
              <a:gd name="adj" fmla="val 25000"/>
            </a:avLst>
          </a:prstGeom>
          <a:solidFill>
            <a:srgbClr val="FF535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2000" dirty="0"/>
              <a:t>    </a:t>
            </a:r>
            <a:r>
              <a:rPr lang="cy-GB" dirty="0">
                <a:latin typeface="Aharoni" panose="02010803020104030203" pitchFamily="2" charset="-79"/>
                <a:cs typeface="Aharoni" panose="02010803020104030203" pitchFamily="2" charset="-79"/>
              </a:rPr>
              <a:t>Swydd – dim hyfforddiant 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Rectangle 26">
            <a:hlinkClick r:id="rId7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Rectangle 27">
            <a:hlinkClick r:id="rId8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0" name="Rectangle 29">
            <a:hlinkClick r:id="rId9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hlinkClick r:id="rId10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33" name="Picture 2">
              <a:hlinkClick r:id="rId11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34">
              <a:hlinkClick r:id="rId11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Rectangle 35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hlinkClick r:id="" action="ppaction://noaction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3" descr="S:\Delivery\User Folders\Digital Team Resources\Gavin Charles\20-     IMAGES\icons8-phone-80 (1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4" name="Isosceles Triangle 43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46" name="Rounded Rectangle 45">
              <a:hlinkClick r:id="rId15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47" name="Picture 9" descr="S:\Delivery\User Folders\Digital Team Resources\Gavin Charles\20-     IMAGES\Icons8-com\icons8-user-groups-50.png">
              <a:hlinkClick r:id="rId1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" name="Rounded Rectangle 47">
            <a:hlinkClick r:id="rId15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49" name="Picture 7" descr="S:\Delivery\User Folders\Digital Team Resources\Gavin Charles\20-     IMAGES\Icons8-com\icons8-consultation-80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ounded Rectangle 49">
            <a:hlinkClick r:id="rId18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51" name="Picture 8" descr="S:\Delivery\User Folders\Digital Team Resources\Gavin Charles\20-     IMAGES\Icons8-com\icons8-laptop-filled-50.pn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 51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53" name="Rounded Rectangle 52">
              <a:hlinkClick r:id="rId11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54" name="Picture 8" descr="S:\Delivery\User Folders\Digital Team Resources\Gavin Charles\20-     IMAGES\Icons8-com\icons8-laptop-filled-50.png">
              <a:hlinkClick r:id="rId11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56" name="Rounded Rectangle 55">
              <a:hlinkClick r:id="rId15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57" name="Picture 10" descr="S:\Delivery\User Folders\Digital Team Resources\Gavin Charles\20-     IMAGES\Icons8-com\icons8-calendar-filled-50.png">
              <a:hlinkClick r:id="rId1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8" name="Rectangle 57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59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Isosceles Triangle 59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ound Single Corner Rectangle 60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ounded Rectangle 61">
            <a:hlinkClick r:id="rId22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63" name="Rounded Rectangle 62">
            <a:hlinkClick r:id="rId23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64" name="Flowchart: Delay 63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65" name="Picture 2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50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0.22777 -0.36598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89" y="-1831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-614" y="-10213"/>
            <a:ext cx="9143999" cy="6869454"/>
          </a:xfrm>
          <a:prstGeom prst="rect">
            <a:avLst/>
          </a:prstGeom>
          <a:gradFill flip="none" rotWithShape="1">
            <a:gsLst>
              <a:gs pos="23000">
                <a:srgbClr val="F9D607"/>
              </a:gs>
              <a:gs pos="100000">
                <a:srgbClr val="FE0238"/>
              </a:gs>
              <a:gs pos="52000">
                <a:srgbClr val="F6862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141710" y="2384556"/>
            <a:ext cx="6851650" cy="1756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14" y="1110343"/>
            <a:ext cx="9144614" cy="5519057"/>
          </a:xfrm>
          <a:prstGeom prst="rect">
            <a:avLst/>
          </a:prstGeom>
          <a:gradFill>
            <a:gsLst>
              <a:gs pos="88000">
                <a:schemeClr val="bg1"/>
              </a:gs>
              <a:gs pos="0">
                <a:schemeClr val="bg1"/>
              </a:gs>
              <a:gs pos="9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/>
        </p:nvSpPr>
        <p:spPr>
          <a:xfrm>
            <a:off x="-614" y="6629400"/>
            <a:ext cx="9144614" cy="228600"/>
          </a:xfrm>
          <a:prstGeom prst="rect">
            <a:avLst/>
          </a:pr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98750">
                <a:schemeClr val="bg1">
                  <a:alpha val="0"/>
                </a:schemeClr>
              </a:gs>
              <a:gs pos="6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/>
          <p:cNvCxnSpPr/>
          <p:nvPr/>
        </p:nvCxnSpPr>
        <p:spPr>
          <a:xfrm>
            <a:off x="-7370" y="1110343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-7985" y="6425648"/>
            <a:ext cx="9176433" cy="439943"/>
          </a:xfrm>
          <a:prstGeom prst="rect">
            <a:avLst/>
          </a:prstGeom>
          <a:gradFill>
            <a:gsLst>
              <a:gs pos="1000">
                <a:schemeClr val="tx1"/>
              </a:gs>
              <a:gs pos="98750">
                <a:schemeClr val="tx1">
                  <a:lumMod val="75000"/>
                  <a:lumOff val="25000"/>
                </a:schemeClr>
              </a:gs>
              <a:gs pos="7000">
                <a:schemeClr val="tx1">
                  <a:lumMod val="65000"/>
                  <a:lumOff val="35000"/>
                </a:schemeClr>
              </a:gs>
              <a:gs pos="15000">
                <a:srgbClr val="7B7B7B"/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1" y="4021715"/>
            <a:ext cx="1203575" cy="240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ounded Rectangular Callout 28"/>
          <p:cNvSpPr/>
          <p:nvPr/>
        </p:nvSpPr>
        <p:spPr>
          <a:xfrm>
            <a:off x="2870638" y="94674"/>
            <a:ext cx="6076158" cy="768871"/>
          </a:xfrm>
          <a:prstGeom prst="wedgeRoundRectCallout">
            <a:avLst>
              <a:gd name="adj1" fmla="val -66056"/>
              <a:gd name="adj2" fmla="val 58811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“Gall fod yn anodd cael swydd, neu waith yn syth o’r ysgol, ond mae’n bosibl”</a:t>
            </a:r>
            <a:endParaRPr lang="en-GB" sz="2000" i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063888" y="2372811"/>
            <a:ext cx="8072741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Dewis arall yw Hyfforddeiaeth (Traineeship)</a:t>
            </a:r>
            <a:endParaRPr lang="en-GB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1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 </a:t>
            </a:r>
            <a:r>
              <a:rPr lang="cy-GB" sz="16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Gall helpu i gael swydd a chymwysterau sydd eu hangen</a:t>
            </a:r>
            <a:endParaRPr lang="en-GB" sz="16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sz="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Bydd darparwyr hyfforddiant yn eich helpu i: </a:t>
            </a:r>
            <a:endParaRPr lang="en-GB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Ddod o hyd i gyflogwyr a fydd yn rhoi profiad gwaith realistig i chi</a:t>
            </a:r>
            <a:endParaRPr lang="en-GB" sz="16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Talu ‘Lwfans Hyfforddi’ wythnosol i chi</a:t>
            </a:r>
            <a:endParaRPr lang="en-GB" sz="16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Chwilio am swydd, ysgrifennu CV, magu hyder mewn cyfweliadau, etc.. </a:t>
            </a:r>
            <a:endParaRPr lang="en-GB" sz="16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Gael cymwysterau cychwynnol  </a:t>
            </a:r>
            <a:endParaRPr lang="en-GB" sz="16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Neu oresgyn rhwystrau eraill a allai fod gennych</a:t>
            </a:r>
            <a:endParaRPr lang="en-GB" sz="16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en-GB" sz="8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cy-GB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Gofynion mynediad. </a:t>
            </a:r>
            <a:endParaRPr lang="en-GB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defRPr/>
            </a:pPr>
            <a:r>
              <a:rPr lang="cy-GB" sz="1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Mae’n rhaid i chi siarad â’ch Cynghorydd Gyrfa am yr opsiwn hwn gan fod gwaith papur pwrpasol i’w lenwi fel rhan o’r atgyfeirio</a:t>
            </a:r>
            <a:endParaRPr lang="en-GB" sz="1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r>
              <a:rPr lang="en-GB" sz="1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                                               </a:t>
            </a:r>
            <a:endParaRPr lang="en-GB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4" name="Pentagon 33"/>
          <p:cNvSpPr/>
          <p:nvPr/>
        </p:nvSpPr>
        <p:spPr>
          <a:xfrm flipH="1">
            <a:off x="1842491" y="1292887"/>
            <a:ext cx="6541164" cy="604215"/>
          </a:xfrm>
          <a:prstGeom prst="homePlate">
            <a:avLst>
              <a:gd name="adj" fmla="val 25000"/>
            </a:avLst>
          </a:prstGeom>
          <a:solidFill>
            <a:srgbClr val="FF535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GB" sz="2000" dirty="0"/>
              <a:t>    </a:t>
            </a:r>
            <a:r>
              <a:rPr lang="cy-GB" dirty="0">
                <a:latin typeface="Aharoni" panose="02010803020104030203" pitchFamily="2" charset="-79"/>
                <a:cs typeface="Aharoni" panose="02010803020104030203" pitchFamily="2" charset="-79"/>
              </a:rPr>
              <a:t>Hyfforddeiaethau / Traineeship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6" name="Rectangle 25">
            <a:hlinkClick r:id="rId5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Rectangle 26">
            <a:hlinkClick r:id="rId6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Rectangle 27">
            <a:hlinkClick r:id="rId7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hlinkClick r:id="rId8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32" name="Picture 2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32">
              <a:hlinkClick r:id="rId9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Rectangle 34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hlinkClick r:id="" action="ppaction://noaction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" descr="S:\Delivery\User Folders\Digital Team Resources\Gavin Charles\20-     IMAGES\icons8-phone-80 (1)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3" name="Group 42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44" name="Rounded Rectangle 43">
              <a:hlinkClick r:id="rId13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45" name="Picture 9" descr="S:\Delivery\User Folders\Digital Team Resources\Gavin Charles\20-     IMAGES\Icons8-com\icons8-user-groups-50.png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" name="Rounded Rectangle 45">
            <a:hlinkClick r:id="rId13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47" name="Picture 7" descr="S:\Delivery\User Folders\Digital Team Resources\Gavin Charles\20-     IMAGES\Icons8-com\icons8-consultation-80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ounded Rectangle 47">
            <a:hlinkClick r:id="rId16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49" name="Picture 8" descr="S:\Delivery\User Folders\Digital Team Resources\Gavin Charles\20-     IMAGES\Icons8-com\icons8-laptop-filled-50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Group 49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51" name="Rounded Rectangle 50">
              <a:hlinkClick r:id="rId9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52" name="Picture 8" descr="S:\Delivery\User Folders\Digital Team Resources\Gavin Charles\20-     IMAGES\Icons8-com\icons8-laptop-filled-50.png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up 52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54" name="Rounded Rectangle 53">
              <a:hlinkClick r:id="rId13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55" name="Picture 10" descr="S:\Delivery\User Folders\Digital Team Resources\Gavin Charles\20-     IMAGES\Icons8-com\icons8-calendar-filled-50.png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Rectangle 55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57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Isosceles Triangle 57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ound Single Corner Rectangle 58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ounded Rectangle 59">
            <a:hlinkClick r:id="rId20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61" name="Rounded Rectangle 60">
            <a:hlinkClick r:id="rId21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62" name="Flowchart: Delay 61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63" name="Picture 2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94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-614" y="-10213"/>
            <a:ext cx="9143999" cy="6869454"/>
          </a:xfrm>
          <a:prstGeom prst="rect">
            <a:avLst/>
          </a:prstGeom>
          <a:gradFill flip="none" rotWithShape="1">
            <a:gsLst>
              <a:gs pos="23000">
                <a:schemeClr val="accent1"/>
              </a:gs>
              <a:gs pos="91000">
                <a:srgbClr val="D6009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PPolling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ounded Rectangle 80"/>
          <p:cNvSpPr/>
          <p:nvPr/>
        </p:nvSpPr>
        <p:spPr>
          <a:xfrm>
            <a:off x="2163921" y="221090"/>
            <a:ext cx="6085979" cy="57805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Angen</a:t>
            </a:r>
            <a:r>
              <a:rPr lang="en-GB" altLang="en-US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altLang="en-US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syniadau</a:t>
            </a:r>
            <a:r>
              <a:rPr lang="en-GB" altLang="en-US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am </a:t>
            </a:r>
            <a:r>
              <a:rPr lang="en-GB" altLang="en-US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eich</a:t>
            </a:r>
            <a:r>
              <a:rPr lang="en-GB" altLang="en-US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altLang="en-US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gyrfa</a:t>
            </a:r>
            <a:r>
              <a:rPr lang="en-GB" altLang="en-US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?</a:t>
            </a:r>
            <a:endParaRPr lang="en-GB" sz="24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2097920" y="891439"/>
            <a:ext cx="6824023" cy="764107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y-GB" sz="20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Rhowch gynnig ar ein </a:t>
            </a:r>
            <a:r>
              <a:rPr lang="cy-GB" sz="2000" b="1" u="sng" dirty="0">
                <a:solidFill>
                  <a:srgbClr val="0070C0"/>
                </a:solidFill>
                <a:latin typeface="Arial Rounded MT Bold" panose="020F0704030504030204" pitchFamily="34" charset="0"/>
              </a:rPr>
              <a:t>Cwis Paru Swyddi</a:t>
            </a:r>
            <a:r>
              <a:rPr lang="cy-GB" sz="2000" u="sng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cy-GB" sz="20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ar-lein</a:t>
            </a:r>
            <a:r>
              <a:rPr lang="cy-GB" sz="20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endParaRPr lang="en-GB" sz="2000" b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76" y="2445180"/>
            <a:ext cx="2636930" cy="3537877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-614" y="6629400"/>
            <a:ext cx="9144614" cy="228600"/>
          </a:xfrm>
          <a:prstGeom prst="rect">
            <a:avLst/>
          </a:pr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98750">
                <a:schemeClr val="bg1">
                  <a:alpha val="0"/>
                </a:schemeClr>
              </a:gs>
              <a:gs pos="6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/>
          <p:cNvSpPr/>
          <p:nvPr/>
        </p:nvSpPr>
        <p:spPr>
          <a:xfrm>
            <a:off x="-7985" y="6425648"/>
            <a:ext cx="9176433" cy="439943"/>
          </a:xfrm>
          <a:prstGeom prst="rect">
            <a:avLst/>
          </a:prstGeom>
          <a:gradFill>
            <a:gsLst>
              <a:gs pos="1000">
                <a:schemeClr val="tx1"/>
              </a:gs>
              <a:gs pos="98750">
                <a:schemeClr val="tx1">
                  <a:lumMod val="75000"/>
                  <a:lumOff val="25000"/>
                </a:schemeClr>
              </a:gs>
              <a:gs pos="7000">
                <a:schemeClr val="tx1">
                  <a:lumMod val="65000"/>
                  <a:lumOff val="35000"/>
                </a:schemeClr>
              </a:gs>
              <a:gs pos="15000">
                <a:srgbClr val="7B7B7B"/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hlinkClick r:id="rId5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5" name="Rectangle 84">
            <a:hlinkClick r:id="rId6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6" name="Rectangle 85">
            <a:hlinkClick r:id="rId7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86">
            <a:hlinkClick r:id="rId8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89" name="Picture 2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" name="TextBox 89">
              <a:hlinkClick r:id="rId9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91" name="Rectangle 90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1">
            <a:hlinkClick r:id="rId11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93" name="Picture 3" descr="S:\Delivery\User Folders\Digital Team Resources\Gavin Charles\20-     IMAGES\icons8-phone-80 (1)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Rectangle 93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5" name="Isosceles Triangle 94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97" name="Rounded Rectangle 96">
              <a:hlinkClick r:id="rId13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98" name="Picture 9" descr="S:\Delivery\User Folders\Digital Team Resources\Gavin Charles\20-     IMAGES\Icons8-com\icons8-user-groups-50.png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9" name="Rounded Rectangle 98">
            <a:hlinkClick r:id="rId13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100" name="Picture 7" descr="S:\Delivery\User Folders\Digital Team Resources\Gavin Charles\20-     IMAGES\Icons8-com\icons8-consultation-80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ounded Rectangle 100">
            <a:hlinkClick r:id="rId16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102" name="Picture 8" descr="S:\Delivery\User Folders\Digital Team Resources\Gavin Charles\20-     IMAGES\Icons8-com\icons8-laptop-filled-50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" name="Group 102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104" name="Rounded Rectangle 103">
              <a:hlinkClick r:id="rId9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105" name="Picture 8" descr="S:\Delivery\User Folders\Digital Team Resources\Gavin Charles\20-     IMAGES\Icons8-com\icons8-laptop-filled-50.png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Group 105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07" name="Rounded Rectangle 106">
              <a:hlinkClick r:id="rId13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08" name="Picture 10" descr="S:\Delivery\User Folders\Digital Team Resources\Gavin Charles\20-     IMAGES\Icons8-com\icons8-calendar-filled-50.png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9" name="Rectangle 108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10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Isosceles Triangle 110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ound Single Corner Rectangle 111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ounded Rectangle 112">
            <a:hlinkClick r:id="rId20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16" name="Rounded Rectangle 115">
            <a:hlinkClick r:id="rId21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17" name="Flowchart: Delay 116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18" name="Picture 2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61E67F-E111-43B5-BFEA-27AD9823F70F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6451" t="11197" r="6699" b="-1"/>
          <a:stretch/>
        </p:blipFill>
        <p:spPr>
          <a:xfrm>
            <a:off x="2788406" y="1805292"/>
            <a:ext cx="6133537" cy="45723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933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-614" y="-10213"/>
            <a:ext cx="9143999" cy="6869454"/>
          </a:xfrm>
          <a:prstGeom prst="rect">
            <a:avLst/>
          </a:prstGeom>
          <a:gradFill flip="none" rotWithShape="1">
            <a:gsLst>
              <a:gs pos="23000">
                <a:schemeClr val="accent1"/>
              </a:gs>
              <a:gs pos="91000">
                <a:srgbClr val="D6009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PPolling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ounded Rectangle 81"/>
          <p:cNvSpPr/>
          <p:nvPr/>
        </p:nvSpPr>
        <p:spPr>
          <a:xfrm>
            <a:off x="2262438" y="293267"/>
            <a:ext cx="6493252" cy="1073762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Dewch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o </a:t>
            </a:r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hyd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i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wybodaeth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dibynadwy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yn </a:t>
            </a:r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ein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Taflenni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GWYBODAETH AM SWYDDI</a:t>
            </a:r>
          </a:p>
        </p:txBody>
      </p:sp>
      <p:sp>
        <p:nvSpPr>
          <p:cNvPr id="3" name="Rectangle 2"/>
          <p:cNvSpPr/>
          <p:nvPr/>
        </p:nvSpPr>
        <p:spPr>
          <a:xfrm flipH="1">
            <a:off x="-44561" y="2286000"/>
            <a:ext cx="45719" cy="413964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8946796" y="2286000"/>
            <a:ext cx="189269" cy="413964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-614" y="6629400"/>
            <a:ext cx="9144614" cy="228600"/>
          </a:xfrm>
          <a:prstGeom prst="rect">
            <a:avLst/>
          </a:pr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98750">
                <a:schemeClr val="bg1">
                  <a:alpha val="0"/>
                </a:schemeClr>
              </a:gs>
              <a:gs pos="6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-7985" y="6425648"/>
            <a:ext cx="9176433" cy="439943"/>
          </a:xfrm>
          <a:prstGeom prst="rect">
            <a:avLst/>
          </a:prstGeom>
          <a:gradFill>
            <a:gsLst>
              <a:gs pos="1000">
                <a:schemeClr val="tx1"/>
              </a:gs>
              <a:gs pos="98750">
                <a:schemeClr val="tx1">
                  <a:lumMod val="75000"/>
                  <a:lumOff val="25000"/>
                </a:schemeClr>
              </a:gs>
              <a:gs pos="7000">
                <a:schemeClr val="tx1">
                  <a:lumMod val="65000"/>
                  <a:lumOff val="35000"/>
                </a:schemeClr>
              </a:gs>
              <a:gs pos="15000">
                <a:srgbClr val="7B7B7B"/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hlinkClick r:id="rId4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7" name="Rectangle 86">
            <a:hlinkClick r:id="rId5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8" name="Rectangle 87">
            <a:hlinkClick r:id="rId6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9" name="Rectangle 88">
            <a:hlinkClick r:id="rId7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91" name="Picture 2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TextBox 91">
              <a:hlinkClick r:id="rId8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93" name="Rectangle 92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4" name="Rectangle 93">
            <a:hlinkClick r:id="rId10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95" name="Picture 3" descr="S:\Delivery\User Folders\Digital Team Resources\Gavin Charles\20-     IMAGES\icons8-phone-80 (1)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Rectangle 95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7" name="Isosceles Triangle 96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Group 97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99" name="Rounded Rectangle 98">
              <a:hlinkClick r:id="rId12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100" name="Picture 9" descr="S:\Delivery\User Folders\Digital Team Resources\Gavin Charles\20-     IMAGES\Icons8-com\icons8-user-groups-50.png">
              <a:hlinkClick r:id="rId1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1" name="Rounded Rectangle 100">
            <a:hlinkClick r:id="rId12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102" name="Picture 7" descr="S:\Delivery\User Folders\Digital Team Resources\Gavin Charles\20-     IMAGES\Icons8-com\icons8-consultation-80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Rounded Rectangle 102">
            <a:hlinkClick r:id="rId15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104" name="Picture 8" descr="S:\Delivery\User Folders\Digital Team Resources\Gavin Charles\20-     IMAGES\Icons8-com\icons8-laptop-filled-50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" name="Group 104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106" name="Rounded Rectangle 105">
              <a:hlinkClick r:id="rId8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107" name="Picture 8" descr="S:\Delivery\User Folders\Digital Team Resources\Gavin Charles\20-     IMAGES\Icons8-com\icons8-laptop-filled-50.pn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8" name="Group 107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09" name="Rounded Rectangle 108">
              <a:hlinkClick r:id="rId12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10" name="Picture 10" descr="S:\Delivery\User Folders\Digital Team Resources\Gavin Charles\20-     IMAGES\Icons8-com\icons8-calendar-filled-50.png">
              <a:hlinkClick r:id="rId1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1" name="Rectangle 110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12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Isosceles Triangle 112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ound Single Corner Rectangle 115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ounded Rectangle 116">
            <a:hlinkClick r:id="rId19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18" name="Rounded Rectangle 117">
            <a:hlinkClick r:id="rId20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19" name="Flowchart: Delay 118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20" name="Picture 2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E53292-DC90-47BF-9069-3CC6205A20DE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31357" t="14241" r="32744" b="-151"/>
          <a:stretch/>
        </p:blipFill>
        <p:spPr>
          <a:xfrm>
            <a:off x="2473175" y="1585628"/>
            <a:ext cx="6071778" cy="465708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E3AE647-B2B2-4277-84B4-910B7173852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720249"/>
            <a:ext cx="1893425" cy="44866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694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-614" y="-10213"/>
            <a:ext cx="9143999" cy="6869454"/>
          </a:xfrm>
          <a:prstGeom prst="rect">
            <a:avLst/>
          </a:prstGeom>
          <a:gradFill flip="none" rotWithShape="1">
            <a:gsLst>
              <a:gs pos="23000">
                <a:schemeClr val="accent1"/>
              </a:gs>
              <a:gs pos="91000">
                <a:srgbClr val="D6009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7490669" y="225062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7449839" y="182868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7374172" y="108567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7273806" y="-2528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7133452" y="-132152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6897001" y="-368603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7464207" y="203586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2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439" y="163818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PPolling"/>
          <p:cNvSpPr/>
          <p:nvPr/>
        </p:nvSpPr>
        <p:spPr>
          <a:xfrm>
            <a:off x="7122330" y="27807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/>
          <p:cNvSpPr/>
          <p:nvPr/>
        </p:nvSpPr>
        <p:spPr>
          <a:xfrm>
            <a:off x="47108" y="3322628"/>
            <a:ext cx="788830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 err="1"/>
              <a:t>Medi</a:t>
            </a:r>
            <a:endParaRPr lang="en-GB" sz="1000" b="1" dirty="0"/>
          </a:p>
        </p:txBody>
      </p:sp>
      <p:sp>
        <p:nvSpPr>
          <p:cNvPr id="123" name="Rectangle 122"/>
          <p:cNvSpPr/>
          <p:nvPr/>
        </p:nvSpPr>
        <p:spPr>
          <a:xfrm>
            <a:off x="774978" y="3322628"/>
            <a:ext cx="766949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/>
              <a:t>  </a:t>
            </a:r>
            <a:r>
              <a:rPr lang="en-GB" sz="1000" b="1" dirty="0" err="1"/>
              <a:t>Hydref</a:t>
            </a:r>
            <a:r>
              <a:rPr lang="en-GB" sz="1000" b="1" dirty="0"/>
              <a:t>	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1487342" y="3322628"/>
            <a:ext cx="774463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 err="1"/>
              <a:t>Tachwedd</a:t>
            </a:r>
            <a:endParaRPr lang="en-GB" sz="1000" b="1" dirty="0"/>
          </a:p>
        </p:txBody>
      </p:sp>
      <p:sp>
        <p:nvSpPr>
          <p:cNvPr id="125" name="Rectangle 124"/>
          <p:cNvSpPr/>
          <p:nvPr/>
        </p:nvSpPr>
        <p:spPr>
          <a:xfrm>
            <a:off x="2225229" y="3322628"/>
            <a:ext cx="774463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 err="1"/>
              <a:t>Rhagfyr</a:t>
            </a:r>
            <a:endParaRPr lang="en-GB" sz="1000" b="1" dirty="0"/>
          </a:p>
        </p:txBody>
      </p:sp>
      <p:sp>
        <p:nvSpPr>
          <p:cNvPr id="126" name="Rectangle 125"/>
          <p:cNvSpPr/>
          <p:nvPr/>
        </p:nvSpPr>
        <p:spPr>
          <a:xfrm>
            <a:off x="2951599" y="3322628"/>
            <a:ext cx="766949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/>
              <a:t>  </a:t>
            </a:r>
            <a:r>
              <a:rPr lang="en-GB" sz="1000" b="1" dirty="0" err="1"/>
              <a:t>Ionawr</a:t>
            </a:r>
            <a:endParaRPr lang="en-GB" sz="1000" b="1" dirty="0"/>
          </a:p>
        </p:txBody>
      </p:sp>
      <p:sp>
        <p:nvSpPr>
          <p:cNvPr id="127" name="Rectangle 126"/>
          <p:cNvSpPr/>
          <p:nvPr/>
        </p:nvSpPr>
        <p:spPr>
          <a:xfrm>
            <a:off x="3653977" y="3324071"/>
            <a:ext cx="774463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 </a:t>
            </a:r>
            <a:r>
              <a:rPr lang="en-GB" sz="1000" b="1" dirty="0" err="1"/>
              <a:t>Chwefror</a:t>
            </a:r>
            <a:endParaRPr lang="en-GB" sz="1000" b="1" dirty="0"/>
          </a:p>
        </p:txBody>
      </p:sp>
      <p:sp>
        <p:nvSpPr>
          <p:cNvPr id="128" name="Rectangle 127"/>
          <p:cNvSpPr/>
          <p:nvPr/>
        </p:nvSpPr>
        <p:spPr>
          <a:xfrm>
            <a:off x="4373169" y="3323853"/>
            <a:ext cx="766949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/>
              <a:t> </a:t>
            </a:r>
            <a:r>
              <a:rPr lang="en-GB" sz="1000" b="1" dirty="0" err="1"/>
              <a:t>Mawrth</a:t>
            </a:r>
            <a:endParaRPr lang="en-GB" sz="1000" b="1" dirty="0"/>
          </a:p>
        </p:txBody>
      </p:sp>
      <p:sp>
        <p:nvSpPr>
          <p:cNvPr id="129" name="Rectangle 128"/>
          <p:cNvSpPr/>
          <p:nvPr/>
        </p:nvSpPr>
        <p:spPr>
          <a:xfrm>
            <a:off x="5048896" y="3323853"/>
            <a:ext cx="728683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 err="1"/>
              <a:t>Ebrill</a:t>
            </a:r>
            <a:endParaRPr lang="en-GB" sz="1000" b="1" dirty="0"/>
          </a:p>
        </p:txBody>
      </p:sp>
      <p:sp>
        <p:nvSpPr>
          <p:cNvPr id="130" name="Rectangle 129"/>
          <p:cNvSpPr/>
          <p:nvPr/>
        </p:nvSpPr>
        <p:spPr>
          <a:xfrm>
            <a:off x="5735632" y="3324289"/>
            <a:ext cx="774463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/>
              <a:t>   Mai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6393864" y="3324071"/>
            <a:ext cx="766949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/>
              <a:t>  </a:t>
            </a:r>
            <a:r>
              <a:rPr lang="en-GB" sz="1000" b="1" dirty="0" err="1"/>
              <a:t>Mehefin</a:t>
            </a:r>
            <a:endParaRPr lang="en-GB" sz="1000" b="1" dirty="0"/>
          </a:p>
        </p:txBody>
      </p:sp>
      <p:sp>
        <p:nvSpPr>
          <p:cNvPr id="132" name="Rectangle 131"/>
          <p:cNvSpPr/>
          <p:nvPr/>
        </p:nvSpPr>
        <p:spPr>
          <a:xfrm>
            <a:off x="7049988" y="3324071"/>
            <a:ext cx="728683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 err="1"/>
              <a:t>Gorffennaf</a:t>
            </a:r>
            <a:r>
              <a:rPr lang="en-GB" sz="900" b="1" dirty="0"/>
              <a:t> 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7719794" y="3324289"/>
            <a:ext cx="766949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 </a:t>
            </a:r>
            <a:r>
              <a:rPr lang="en-GB" sz="1000" b="1" dirty="0" err="1"/>
              <a:t>Awst</a:t>
            </a:r>
            <a:endParaRPr lang="en-GB" sz="1000" b="1" dirty="0"/>
          </a:p>
        </p:txBody>
      </p:sp>
      <p:sp>
        <p:nvSpPr>
          <p:cNvPr id="134" name="Rectangle 133"/>
          <p:cNvSpPr/>
          <p:nvPr/>
        </p:nvSpPr>
        <p:spPr>
          <a:xfrm>
            <a:off x="8400303" y="3324289"/>
            <a:ext cx="664464" cy="836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 err="1"/>
              <a:t>Medi</a:t>
            </a:r>
            <a:endParaRPr lang="en-GB" sz="800" b="1" dirty="0"/>
          </a:p>
        </p:txBody>
      </p:sp>
      <p:sp>
        <p:nvSpPr>
          <p:cNvPr id="114" name="AutoShape 1030"/>
          <p:cNvSpPr>
            <a:spLocks noChangeArrowheads="1"/>
          </p:cNvSpPr>
          <p:nvPr/>
        </p:nvSpPr>
        <p:spPr bwMode="auto">
          <a:xfrm>
            <a:off x="277508" y="2077726"/>
            <a:ext cx="1779910" cy="1086135"/>
          </a:xfrm>
          <a:prstGeom prst="wedgeRoundRectCallout">
            <a:avLst>
              <a:gd name="adj1" fmla="val 19138"/>
              <a:gd name="adj2" fmla="val 92419"/>
              <a:gd name="adj3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indent="0" eaLnBrk="1" hangingPunct="1"/>
            <a:r>
              <a:rPr lang="en-GB" altLang="en-US" sz="1600" b="1" u="sng" dirty="0" err="1">
                <a:latin typeface="Calibri" pitchFamily="34" charset="0"/>
              </a:rPr>
              <a:t>Cychwyn</a:t>
            </a:r>
            <a:r>
              <a:rPr lang="en-GB" altLang="en-US" sz="1600" b="1" u="sng" dirty="0">
                <a:latin typeface="Calibri" pitchFamily="34" charset="0"/>
              </a:rPr>
              <a:t> </a:t>
            </a:r>
            <a:r>
              <a:rPr lang="en-GB" altLang="en-US" sz="1600" b="1" u="sng" dirty="0" err="1">
                <a:latin typeface="Calibri" pitchFamily="34" charset="0"/>
              </a:rPr>
              <a:t>meddwl</a:t>
            </a:r>
            <a:r>
              <a:rPr lang="en-GB" altLang="en-US" sz="1600" b="1" u="sng" dirty="0">
                <a:latin typeface="Calibri" pitchFamily="34" charset="0"/>
              </a:rPr>
              <a:t> o </a:t>
            </a:r>
            <a:r>
              <a:rPr lang="en-GB" altLang="en-US" sz="1600" b="1" u="sng" dirty="0" err="1">
                <a:latin typeface="Calibri" pitchFamily="34" charset="0"/>
              </a:rPr>
              <a:t>ddifrif</a:t>
            </a:r>
            <a:r>
              <a:rPr lang="en-GB" altLang="en-US" sz="1600" b="1" u="sng" dirty="0">
                <a:latin typeface="Calibri" pitchFamily="34" charset="0"/>
              </a:rPr>
              <a:t> am </a:t>
            </a:r>
            <a:r>
              <a:rPr lang="en-GB" altLang="en-US" sz="1600" b="1" u="sng" dirty="0" err="1">
                <a:latin typeface="Calibri" pitchFamily="34" charset="0"/>
              </a:rPr>
              <a:t>eich</a:t>
            </a:r>
            <a:r>
              <a:rPr lang="en-GB" altLang="en-US" sz="1600" b="1" u="sng" dirty="0">
                <a:latin typeface="Calibri" pitchFamily="34" charset="0"/>
              </a:rPr>
              <a:t> </a:t>
            </a:r>
            <a:r>
              <a:rPr lang="en-GB" altLang="en-US" sz="1600" b="1" u="sng" dirty="0" err="1">
                <a:latin typeface="Calibri" pitchFamily="34" charset="0"/>
              </a:rPr>
              <a:t>syniadau</a:t>
            </a:r>
            <a:r>
              <a:rPr lang="en-GB" altLang="en-US" sz="1600" b="1" u="sng" dirty="0">
                <a:latin typeface="Calibri" pitchFamily="34" charset="0"/>
              </a:rPr>
              <a:t> </a:t>
            </a:r>
            <a:r>
              <a:rPr lang="en-GB" altLang="en-US" sz="1600" b="1" u="sng" dirty="0" err="1">
                <a:latin typeface="Calibri" pitchFamily="34" charset="0"/>
              </a:rPr>
              <a:t>gyrfa</a:t>
            </a:r>
            <a:endParaRPr lang="en-GB" altLang="en-US" sz="1600" b="1" u="sng" dirty="0">
              <a:latin typeface="Calibri" pitchFamily="34" charset="0"/>
            </a:endParaRPr>
          </a:p>
          <a:p>
            <a:pPr marL="0" indent="0" eaLnBrk="1" hangingPunct="1"/>
            <a:endParaRPr lang="en-GB" altLang="en-US" sz="500" dirty="0">
              <a:latin typeface="Calibri" pitchFamily="34" charset="0"/>
            </a:endParaRPr>
          </a:p>
          <a:p>
            <a:pPr marL="0" indent="0" eaLnBrk="1" hangingPunct="1"/>
            <a:r>
              <a:rPr lang="en-GB" altLang="en-US" sz="600" dirty="0">
                <a:latin typeface="Calibri" pitchFamily="34" charset="0"/>
              </a:rPr>
              <a:t>  </a:t>
            </a:r>
            <a:r>
              <a:rPr lang="en-GB" altLang="en-US" sz="900" dirty="0">
                <a:latin typeface="Calibri" pitchFamily="34" charset="0"/>
              </a:rPr>
              <a:t> </a:t>
            </a:r>
          </a:p>
        </p:txBody>
      </p:sp>
      <p:sp>
        <p:nvSpPr>
          <p:cNvPr id="115" name="AutoShape 1032"/>
          <p:cNvSpPr>
            <a:spLocks noChangeArrowheads="1"/>
          </p:cNvSpPr>
          <p:nvPr/>
        </p:nvSpPr>
        <p:spPr bwMode="auto">
          <a:xfrm>
            <a:off x="277508" y="4538995"/>
            <a:ext cx="1779910" cy="833030"/>
          </a:xfrm>
          <a:prstGeom prst="wedgeRoundRectCallout">
            <a:avLst>
              <a:gd name="adj1" fmla="val 39208"/>
              <a:gd name="adj2" fmla="val -93162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GB" altLang="en-US" sz="1400" b="1" u="sng" dirty="0" err="1">
                <a:latin typeface="Calibri" pitchFamily="34" charset="0"/>
              </a:rPr>
              <a:t>Nosweithiau</a:t>
            </a:r>
            <a:r>
              <a:rPr lang="en-GB" altLang="en-US" sz="1400" b="1" u="sng" dirty="0">
                <a:latin typeface="Calibri" pitchFamily="34" charset="0"/>
              </a:rPr>
              <a:t> </a:t>
            </a:r>
            <a:r>
              <a:rPr lang="en-GB" altLang="en-US" sz="1400" b="1" u="sng" dirty="0" err="1">
                <a:latin typeface="Calibri" pitchFamily="34" charset="0"/>
              </a:rPr>
              <a:t>agored</a:t>
            </a:r>
            <a:r>
              <a:rPr lang="en-GB" altLang="en-US" sz="1400" b="1" u="sng" dirty="0">
                <a:latin typeface="Calibri" pitchFamily="34" charset="0"/>
              </a:rPr>
              <a:t> </a:t>
            </a:r>
            <a:r>
              <a:rPr lang="en-GB" altLang="en-US" sz="1400" b="1" u="sng" dirty="0" err="1">
                <a:latin typeface="Calibri" pitchFamily="34" charset="0"/>
              </a:rPr>
              <a:t>colegau</a:t>
            </a:r>
            <a:endParaRPr lang="en-GB" altLang="en-US" sz="1400" b="1" u="sng" dirty="0">
              <a:latin typeface="Calibri" pitchFamily="34" charset="0"/>
            </a:endParaRPr>
          </a:p>
        </p:txBody>
      </p:sp>
      <p:sp>
        <p:nvSpPr>
          <p:cNvPr id="113" name="AutoShape 1036"/>
          <p:cNvSpPr>
            <a:spLocks noChangeArrowheads="1"/>
          </p:cNvSpPr>
          <p:nvPr/>
        </p:nvSpPr>
        <p:spPr bwMode="auto">
          <a:xfrm>
            <a:off x="5491989" y="2405849"/>
            <a:ext cx="1312361" cy="774164"/>
          </a:xfrm>
          <a:prstGeom prst="wedgeRoundRectCallout">
            <a:avLst>
              <a:gd name="adj1" fmla="val -9419"/>
              <a:gd name="adj2" fmla="val 98072"/>
              <a:gd name="adj3" fmla="val 16667"/>
            </a:avLst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GB" altLang="en-US" sz="1400" dirty="0" err="1">
                <a:latin typeface="Calibri" pitchFamily="34" charset="0"/>
              </a:rPr>
              <a:t>Arholiadau</a:t>
            </a:r>
            <a:r>
              <a:rPr lang="en-GB" altLang="en-US" sz="1400" dirty="0">
                <a:latin typeface="Calibri" pitchFamily="34" charset="0"/>
              </a:rPr>
              <a:t> TGAU </a:t>
            </a:r>
            <a:r>
              <a:rPr lang="en-GB" altLang="en-US" sz="1400" dirty="0" err="1">
                <a:latin typeface="Calibri" pitchFamily="34" charset="0"/>
              </a:rPr>
              <a:t>yn</a:t>
            </a:r>
            <a:r>
              <a:rPr lang="en-GB" altLang="en-US" sz="1400" dirty="0">
                <a:latin typeface="Calibri" pitchFamily="34" charset="0"/>
              </a:rPr>
              <a:t> </a:t>
            </a:r>
            <a:r>
              <a:rPr lang="en-GB" altLang="en-US" sz="1400" dirty="0" err="1">
                <a:latin typeface="Calibri" pitchFamily="34" charset="0"/>
              </a:rPr>
              <a:t>dechrau</a:t>
            </a:r>
            <a:endParaRPr lang="en-GB" altLang="en-US" sz="1400" dirty="0">
              <a:latin typeface="Calibri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876550" y="3339530"/>
            <a:ext cx="199485" cy="807737"/>
          </a:xfrm>
          <a:prstGeom prst="rect">
            <a:avLst/>
          </a:prstGeom>
          <a:solidFill>
            <a:srgbClr val="48FF29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/>
              <a:t> 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7583678" y="3337564"/>
            <a:ext cx="812053" cy="807737"/>
          </a:xfrm>
          <a:prstGeom prst="rect">
            <a:avLst/>
          </a:prstGeom>
          <a:solidFill>
            <a:srgbClr val="48FF29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/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2561443" y="3606057"/>
            <a:ext cx="7928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</a:rPr>
              <a:t>GWYLIAU</a:t>
            </a:r>
          </a:p>
        </p:txBody>
      </p:sp>
      <p:sp>
        <p:nvSpPr>
          <p:cNvPr id="90" name="TextBox 89"/>
          <p:cNvSpPr txBox="1"/>
          <p:nvPr/>
        </p:nvSpPr>
        <p:spPr>
          <a:xfrm rot="16200000">
            <a:off x="7310659" y="3606774"/>
            <a:ext cx="7928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</a:rPr>
              <a:t>GWYLIAU</a:t>
            </a:r>
          </a:p>
        </p:txBody>
      </p:sp>
      <p:sp>
        <p:nvSpPr>
          <p:cNvPr id="117" name="AutoShape 1037"/>
          <p:cNvSpPr>
            <a:spLocks noChangeArrowheads="1"/>
          </p:cNvSpPr>
          <p:nvPr/>
        </p:nvSpPr>
        <p:spPr bwMode="auto">
          <a:xfrm>
            <a:off x="7243259" y="2405850"/>
            <a:ext cx="1272749" cy="650936"/>
          </a:xfrm>
          <a:prstGeom prst="wedgeRoundRectCallout">
            <a:avLst>
              <a:gd name="adj1" fmla="val 8625"/>
              <a:gd name="adj2" fmla="val 126655"/>
              <a:gd name="adj3" fmla="val 16667"/>
            </a:avLst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GB" altLang="en-US" sz="1400" dirty="0">
                <a:latin typeface="Calibri" pitchFamily="34" charset="0"/>
              </a:rPr>
              <a:t>Canlyniadau TGAU</a:t>
            </a:r>
          </a:p>
        </p:txBody>
      </p:sp>
      <p:sp>
        <p:nvSpPr>
          <p:cNvPr id="118" name="AutoShape 1036"/>
          <p:cNvSpPr>
            <a:spLocks noChangeArrowheads="1"/>
          </p:cNvSpPr>
          <p:nvPr/>
        </p:nvSpPr>
        <p:spPr bwMode="auto">
          <a:xfrm>
            <a:off x="6364519" y="4767236"/>
            <a:ext cx="1872457" cy="1126468"/>
          </a:xfrm>
          <a:prstGeom prst="wedgeRoundRectCallout">
            <a:avLst>
              <a:gd name="adj1" fmla="val 35420"/>
              <a:gd name="adj2" fmla="val -120652"/>
              <a:gd name="adj3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GB" altLang="en-US" sz="1800" b="1" u="sng" dirty="0" err="1">
                <a:latin typeface="Calibri" pitchFamily="34" charset="0"/>
              </a:rPr>
              <a:t>Sicrhewch</a:t>
            </a:r>
            <a:r>
              <a:rPr lang="en-GB" altLang="en-US" sz="1800" b="1" u="sng" dirty="0">
                <a:latin typeface="Calibri" pitchFamily="34" charset="0"/>
              </a:rPr>
              <a:t> </a:t>
            </a:r>
            <a:r>
              <a:rPr lang="en-GB" altLang="en-US" sz="1800" b="1" u="sng" dirty="0" err="1">
                <a:latin typeface="Calibri" pitchFamily="34" charset="0"/>
              </a:rPr>
              <a:t>fod</a:t>
            </a:r>
            <a:r>
              <a:rPr lang="en-GB" altLang="en-US" sz="1800" b="1" u="sng" dirty="0">
                <a:latin typeface="Calibri" pitchFamily="34" charset="0"/>
              </a:rPr>
              <a:t> </a:t>
            </a:r>
            <a:r>
              <a:rPr lang="en-GB" altLang="en-US" sz="1800" b="1" u="sng" dirty="0" err="1">
                <a:latin typeface="Calibri" pitchFamily="34" charset="0"/>
              </a:rPr>
              <a:t>gennych</a:t>
            </a:r>
            <a:r>
              <a:rPr lang="en-GB" altLang="en-US" sz="1800" b="1" u="sng" dirty="0">
                <a:latin typeface="Calibri" pitchFamily="34" charset="0"/>
              </a:rPr>
              <a:t> </a:t>
            </a:r>
            <a:r>
              <a:rPr lang="en-GB" altLang="en-US" sz="1800" b="1" u="sng" dirty="0" err="1">
                <a:latin typeface="Calibri" pitchFamily="34" charset="0"/>
              </a:rPr>
              <a:t>gynllun</a:t>
            </a:r>
            <a:r>
              <a:rPr lang="en-GB" altLang="en-US" sz="1800" b="1" u="sng" dirty="0">
                <a:latin typeface="Calibri" pitchFamily="34" charset="0"/>
              </a:rPr>
              <a:t> </a:t>
            </a:r>
            <a:r>
              <a:rPr lang="en-GB" altLang="en-US" sz="1800" b="1" u="sng" dirty="0" err="1">
                <a:latin typeface="Calibri" pitchFamily="34" charset="0"/>
              </a:rPr>
              <a:t>wrth</a:t>
            </a:r>
            <a:r>
              <a:rPr lang="en-GB" altLang="en-US" sz="1800" b="1" u="sng" dirty="0">
                <a:latin typeface="Calibri" pitchFamily="34" charset="0"/>
              </a:rPr>
              <a:t> </a:t>
            </a:r>
            <a:r>
              <a:rPr lang="en-GB" altLang="en-US" sz="1800" b="1" u="sng" dirty="0" err="1">
                <a:latin typeface="Calibri" pitchFamily="34" charset="0"/>
              </a:rPr>
              <a:t>gefn</a:t>
            </a:r>
            <a:endParaRPr lang="en-GB" altLang="en-US" sz="1800" b="1" u="sng" dirty="0">
              <a:latin typeface="Calibri" pitchFamily="34" charset="0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641" y="5457646"/>
            <a:ext cx="833030" cy="8330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ounded Rectangle 12"/>
          <p:cNvSpPr/>
          <p:nvPr/>
        </p:nvSpPr>
        <p:spPr>
          <a:xfrm>
            <a:off x="1749287" y="138898"/>
            <a:ext cx="5096153" cy="57805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Llinell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amser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4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Blwyddyn</a:t>
            </a:r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11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077711" y="3341143"/>
            <a:ext cx="1960213" cy="807737"/>
          </a:xfrm>
          <a:prstGeom prst="rect">
            <a:avLst/>
          </a:prstGeom>
          <a:solidFill>
            <a:srgbClr val="FFC000">
              <a:alpha val="46000"/>
            </a:srgbClr>
          </a:solidFill>
          <a:ln>
            <a:noFill/>
          </a:ln>
          <a:effectLst>
            <a:glow rad="571500">
              <a:srgbClr val="FFFF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000" b="1" dirty="0"/>
          </a:p>
        </p:txBody>
      </p:sp>
      <p:sp>
        <p:nvSpPr>
          <p:cNvPr id="84" name="AutoShape 1035"/>
          <p:cNvSpPr>
            <a:spLocks noChangeArrowheads="1"/>
          </p:cNvSpPr>
          <p:nvPr/>
        </p:nvSpPr>
        <p:spPr bwMode="auto">
          <a:xfrm>
            <a:off x="3221682" y="2331275"/>
            <a:ext cx="2039428" cy="838159"/>
          </a:xfrm>
          <a:prstGeom prst="wedgeRoundRectCallout">
            <a:avLst>
              <a:gd name="adj1" fmla="val -46361"/>
              <a:gd name="adj2" fmla="val 109175"/>
              <a:gd name="adj3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GB" altLang="en-US" sz="1400" b="1" u="sng" dirty="0" err="1">
                <a:latin typeface="Calibri" pitchFamily="34" charset="0"/>
              </a:rPr>
              <a:t>Prentisiaethau</a:t>
            </a:r>
            <a:r>
              <a:rPr lang="en-GB" altLang="en-US" sz="1400" b="1" dirty="0">
                <a:latin typeface="Calibri" pitchFamily="34" charset="0"/>
              </a:rPr>
              <a:t> </a:t>
            </a:r>
            <a:r>
              <a:rPr lang="en-GB" altLang="en-US" sz="1400" dirty="0" err="1">
                <a:latin typeface="Calibri" pitchFamily="34" charset="0"/>
              </a:rPr>
              <a:t>cychwyn</a:t>
            </a:r>
            <a:r>
              <a:rPr lang="en-GB" altLang="en-US" sz="1400" dirty="0">
                <a:latin typeface="Calibri" pitchFamily="34" charset="0"/>
              </a:rPr>
              <a:t> </a:t>
            </a:r>
            <a:r>
              <a:rPr lang="en-GB" altLang="en-US" sz="1400" dirty="0" err="1">
                <a:latin typeface="Calibri" pitchFamily="34" charset="0"/>
              </a:rPr>
              <a:t>hysbysebu</a:t>
            </a:r>
            <a:r>
              <a:rPr lang="en-GB" altLang="en-US" sz="1400" dirty="0">
                <a:latin typeface="Calibri" pitchFamily="34" charset="0"/>
              </a:rPr>
              <a:t>  mis </a:t>
            </a:r>
            <a:r>
              <a:rPr lang="en-GB" altLang="en-US" sz="1400" dirty="0" err="1">
                <a:latin typeface="Calibri" pitchFamily="34" charset="0"/>
              </a:rPr>
              <a:t>Ionawr</a:t>
            </a:r>
            <a:r>
              <a:rPr lang="en-GB" altLang="en-US" sz="1400" dirty="0">
                <a:latin typeface="Calibri" pitchFamily="34" charset="0"/>
              </a:rPr>
              <a:t> </a:t>
            </a:r>
            <a:r>
              <a:rPr lang="en-GB" altLang="en-US" sz="1400" dirty="0" err="1">
                <a:latin typeface="Calibri" pitchFamily="34" charset="0"/>
              </a:rPr>
              <a:t>ymlaen</a:t>
            </a:r>
            <a:endParaRPr lang="en-GB" altLang="en-US" sz="1400" dirty="0">
              <a:latin typeface="Calibri" pitchFamily="34" charset="0"/>
            </a:endParaRPr>
          </a:p>
        </p:txBody>
      </p:sp>
      <p:sp>
        <p:nvSpPr>
          <p:cNvPr id="116" name="AutoShape 1035"/>
          <p:cNvSpPr>
            <a:spLocks noChangeArrowheads="1"/>
          </p:cNvSpPr>
          <p:nvPr/>
        </p:nvSpPr>
        <p:spPr bwMode="auto">
          <a:xfrm>
            <a:off x="1988602" y="917721"/>
            <a:ext cx="4679643" cy="975493"/>
          </a:xfrm>
          <a:prstGeom prst="wedgeRoundRectCallout">
            <a:avLst>
              <a:gd name="adj1" fmla="val -55449"/>
              <a:gd name="adj2" fmla="val 48158"/>
              <a:gd name="adj3" fmla="val 16667"/>
            </a:avLst>
          </a:prstGeom>
          <a:solidFill>
            <a:srgbClr val="21E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GB" altLang="en-US" sz="1600" b="1" u="sng" dirty="0" err="1">
                <a:latin typeface="Calibri" pitchFamily="34" charset="0"/>
              </a:rPr>
              <a:t>Prentisiaethau</a:t>
            </a:r>
            <a:r>
              <a:rPr lang="en-GB" altLang="en-US" sz="1600" b="1" u="sng" dirty="0">
                <a:latin typeface="Calibri" pitchFamily="34" charset="0"/>
              </a:rPr>
              <a:t>, </a:t>
            </a:r>
            <a:r>
              <a:rPr lang="en-GB" altLang="en-US" sz="1600" b="1" u="sng" dirty="0" err="1">
                <a:latin typeface="Calibri" pitchFamily="34" charset="0"/>
              </a:rPr>
              <a:t>Swyddi</a:t>
            </a:r>
            <a:r>
              <a:rPr lang="en-GB" altLang="en-US" sz="1600" b="1" u="sng" dirty="0">
                <a:latin typeface="Calibri" pitchFamily="34" charset="0"/>
              </a:rPr>
              <a:t> </a:t>
            </a:r>
            <a:r>
              <a:rPr lang="en-GB" altLang="en-US" sz="1600" b="1" u="sng" dirty="0" err="1">
                <a:latin typeface="Calibri" pitchFamily="34" charset="0"/>
              </a:rPr>
              <a:t>neu</a:t>
            </a:r>
            <a:r>
              <a:rPr lang="en-GB" altLang="en-US" sz="1600" b="1" u="sng" dirty="0">
                <a:latin typeface="Calibri" pitchFamily="34" charset="0"/>
              </a:rPr>
              <a:t> </a:t>
            </a:r>
            <a:r>
              <a:rPr lang="en-GB" altLang="en-US" sz="1600" b="1" u="sng" dirty="0" err="1">
                <a:latin typeface="Calibri" pitchFamily="34" charset="0"/>
              </a:rPr>
              <a:t>Hyfforddiant</a:t>
            </a:r>
            <a:r>
              <a:rPr lang="en-GB" altLang="en-US" sz="1600" b="1" u="sng" dirty="0">
                <a:latin typeface="Calibri" pitchFamily="34" charset="0"/>
              </a:rPr>
              <a:t>.</a:t>
            </a:r>
          </a:p>
          <a:p>
            <a:pPr algn="ctr" eaLnBrk="1" hangingPunct="1"/>
            <a:r>
              <a:rPr lang="en-GB" altLang="en-US" sz="1600" dirty="0" err="1">
                <a:latin typeface="Calibri" pitchFamily="34" charset="0"/>
              </a:rPr>
              <a:t>Os</a:t>
            </a:r>
            <a:r>
              <a:rPr lang="en-GB" altLang="en-US" sz="1600" dirty="0">
                <a:latin typeface="Calibri" pitchFamily="34" charset="0"/>
              </a:rPr>
              <a:t> </a:t>
            </a:r>
            <a:r>
              <a:rPr lang="en-GB" altLang="en-US" sz="1600" dirty="0" err="1">
                <a:latin typeface="Calibri" pitchFamily="34" charset="0"/>
              </a:rPr>
              <a:t>oes</a:t>
            </a:r>
            <a:r>
              <a:rPr lang="en-GB" altLang="en-US" sz="1600" dirty="0">
                <a:latin typeface="Calibri" pitchFamily="34" charset="0"/>
              </a:rPr>
              <a:t> </a:t>
            </a:r>
            <a:r>
              <a:rPr lang="en-GB" altLang="en-US" sz="1600" dirty="0" err="1">
                <a:latin typeface="Calibri" pitchFamily="34" charset="0"/>
              </a:rPr>
              <a:t>gennych</a:t>
            </a:r>
            <a:r>
              <a:rPr lang="en-GB" altLang="en-US" sz="1600" dirty="0">
                <a:latin typeface="Calibri" pitchFamily="34" charset="0"/>
              </a:rPr>
              <a:t> </a:t>
            </a:r>
            <a:r>
              <a:rPr lang="en-GB" altLang="en-US" sz="1600" dirty="0" err="1">
                <a:latin typeface="Calibri" pitchFamily="34" charset="0"/>
              </a:rPr>
              <a:t>ddiddordeb</a:t>
            </a:r>
            <a:r>
              <a:rPr lang="en-GB" altLang="en-US" sz="1600" dirty="0">
                <a:latin typeface="Calibri" pitchFamily="34" charset="0"/>
              </a:rPr>
              <a:t>, </a:t>
            </a:r>
            <a:r>
              <a:rPr lang="en-GB" altLang="en-US" sz="1600" dirty="0" err="1">
                <a:latin typeface="Calibri" pitchFamily="34" charset="0"/>
              </a:rPr>
              <a:t>siaradwch</a:t>
            </a:r>
            <a:r>
              <a:rPr lang="en-GB" altLang="en-US" sz="1600" dirty="0">
                <a:latin typeface="Calibri" pitchFamily="34" charset="0"/>
              </a:rPr>
              <a:t> </a:t>
            </a:r>
            <a:r>
              <a:rPr lang="en-GB" altLang="en-US" sz="1600" dirty="0" err="1">
                <a:latin typeface="Calibri" pitchFamily="34" charset="0"/>
                <a:cs typeface="Times New Roman"/>
              </a:rPr>
              <a:t>â</a:t>
            </a:r>
            <a:r>
              <a:rPr lang="en-GB" altLang="en-US" sz="1600" dirty="0" err="1">
                <a:latin typeface="Calibri" pitchFamily="34" charset="0"/>
              </a:rPr>
              <a:t>’ch</a:t>
            </a:r>
            <a:r>
              <a:rPr lang="en-GB" altLang="en-US" sz="1600" dirty="0">
                <a:latin typeface="Calibri" pitchFamily="34" charset="0"/>
              </a:rPr>
              <a:t> </a:t>
            </a:r>
            <a:r>
              <a:rPr lang="en-GB" altLang="en-US" sz="1600" dirty="0" err="1">
                <a:latin typeface="Calibri" pitchFamily="34" charset="0"/>
              </a:rPr>
              <a:t>Cynghorydd</a:t>
            </a:r>
            <a:r>
              <a:rPr lang="en-GB" altLang="en-US" sz="1600" dirty="0">
                <a:latin typeface="Calibri" pitchFamily="34" charset="0"/>
              </a:rPr>
              <a:t> </a:t>
            </a:r>
            <a:r>
              <a:rPr lang="en-GB" altLang="en-US" sz="1600" dirty="0" err="1">
                <a:latin typeface="Calibri" pitchFamily="34" charset="0"/>
              </a:rPr>
              <a:t>Gyrfa</a:t>
            </a:r>
            <a:r>
              <a:rPr lang="en-GB" altLang="en-US" sz="1600" dirty="0">
                <a:latin typeface="Calibri" pitchFamily="34" charset="0"/>
              </a:rPr>
              <a:t> am </a:t>
            </a:r>
            <a:r>
              <a:rPr lang="en-GB" altLang="en-US" sz="1600" dirty="0" err="1">
                <a:latin typeface="Calibri" pitchFamily="34" charset="0"/>
              </a:rPr>
              <a:t>fwy</a:t>
            </a:r>
            <a:r>
              <a:rPr lang="en-GB" altLang="en-US" sz="1600" dirty="0">
                <a:latin typeface="Calibri" pitchFamily="34" charset="0"/>
              </a:rPr>
              <a:t> o </a:t>
            </a:r>
            <a:r>
              <a:rPr lang="en-GB" altLang="en-US" sz="1600" dirty="0" err="1">
                <a:latin typeface="Calibri" pitchFamily="34" charset="0"/>
              </a:rPr>
              <a:t>wybodaeth</a:t>
            </a:r>
            <a:endParaRPr lang="en-GB" altLang="en-US" sz="1600" dirty="0">
              <a:latin typeface="Calibri" pitchFamily="34" charset="0"/>
            </a:endParaRPr>
          </a:p>
          <a:p>
            <a:pPr algn="ctr" eaLnBrk="1" hangingPunct="1"/>
            <a:endParaRPr lang="en-GB" altLang="en-US" sz="1400" dirty="0">
              <a:latin typeface="Calibri" pitchFamily="34" charset="0"/>
            </a:endParaRPr>
          </a:p>
        </p:txBody>
      </p:sp>
      <p:sp>
        <p:nvSpPr>
          <p:cNvPr id="112" name="AutoShape 1034"/>
          <p:cNvSpPr>
            <a:spLocks noChangeArrowheads="1"/>
          </p:cNvSpPr>
          <p:nvPr/>
        </p:nvSpPr>
        <p:spPr bwMode="auto">
          <a:xfrm>
            <a:off x="2802251" y="4687355"/>
            <a:ext cx="1495112" cy="1126469"/>
          </a:xfrm>
          <a:prstGeom prst="wedgeRoundRectCallout">
            <a:avLst>
              <a:gd name="adj1" fmla="val 27964"/>
              <a:gd name="adj2" fmla="val -117266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GB" altLang="en-US" sz="1400" b="1" u="sng" dirty="0" err="1">
                <a:latin typeface="Calibri" pitchFamily="34" charset="0"/>
              </a:rPr>
              <a:t>Nosweithiau</a:t>
            </a:r>
            <a:r>
              <a:rPr lang="en-GB" altLang="en-US" sz="1400" b="1" u="sng" dirty="0">
                <a:latin typeface="Calibri" pitchFamily="34" charset="0"/>
              </a:rPr>
              <a:t> </a:t>
            </a:r>
            <a:r>
              <a:rPr lang="en-GB" altLang="en-US" sz="1400" b="1" u="sng" dirty="0" err="1">
                <a:latin typeface="Calibri" pitchFamily="34" charset="0"/>
              </a:rPr>
              <a:t>agored</a:t>
            </a:r>
            <a:r>
              <a:rPr lang="en-GB" altLang="en-US" sz="1400" b="1" u="sng" dirty="0"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en-GB" altLang="en-US" sz="1400" b="1" u="sng" dirty="0" err="1">
                <a:latin typeface="Calibri" pitchFamily="34" charset="0"/>
              </a:rPr>
              <a:t>chweched</a:t>
            </a:r>
            <a:r>
              <a:rPr lang="en-GB" altLang="en-US" sz="1400" b="1" u="sng" dirty="0">
                <a:latin typeface="Calibri" pitchFamily="34" charset="0"/>
              </a:rPr>
              <a:t> </a:t>
            </a:r>
            <a:r>
              <a:rPr lang="en-GB" altLang="en-US" sz="1400" b="1" u="sng" dirty="0" err="1">
                <a:latin typeface="Calibri" pitchFamily="34" charset="0"/>
              </a:rPr>
              <a:t>dosbarth</a:t>
            </a:r>
            <a:endParaRPr lang="en-GB" altLang="en-US" sz="1400" b="1" u="sng" dirty="0">
              <a:latin typeface="Calibri" pitchFamily="34" charset="0"/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88" y="104004"/>
            <a:ext cx="833030" cy="8330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4" name="Rectangle 93"/>
          <p:cNvSpPr/>
          <p:nvPr/>
        </p:nvSpPr>
        <p:spPr>
          <a:xfrm>
            <a:off x="-614" y="6629400"/>
            <a:ext cx="9144614" cy="228600"/>
          </a:xfrm>
          <a:prstGeom prst="rect">
            <a:avLst/>
          </a:pr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98750">
                <a:schemeClr val="bg1">
                  <a:alpha val="0"/>
                </a:schemeClr>
              </a:gs>
              <a:gs pos="6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-7985" y="6425648"/>
            <a:ext cx="9176433" cy="439943"/>
          </a:xfrm>
          <a:prstGeom prst="rect">
            <a:avLst/>
          </a:prstGeom>
          <a:gradFill>
            <a:gsLst>
              <a:gs pos="1000">
                <a:schemeClr val="tx1"/>
              </a:gs>
              <a:gs pos="98750">
                <a:schemeClr val="tx1">
                  <a:lumMod val="75000"/>
                  <a:lumOff val="25000"/>
                </a:schemeClr>
              </a:gs>
              <a:gs pos="7000">
                <a:schemeClr val="tx1">
                  <a:lumMod val="65000"/>
                  <a:lumOff val="35000"/>
                </a:schemeClr>
              </a:gs>
              <a:gs pos="15000">
                <a:srgbClr val="7B7B7B"/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hlinkClick r:id="rId5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7" name="Rectangle 96">
            <a:hlinkClick r:id="rId6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8" name="Rectangle 97">
            <a:hlinkClick r:id="rId7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9" name="Rectangle 98">
            <a:hlinkClick r:id="rId8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101" name="Picture 2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" name="TextBox 101">
              <a:hlinkClick r:id="rId9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103" name="Rectangle 102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 107">
            <a:hlinkClick r:id="rId11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09" name="Picture 3" descr="S:\Delivery\User Folders\Digital Team Resources\Gavin Charles\20-     IMAGES\icons8-phone-80 (1)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Rectangle 118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0" name="Isosceles Triangle 119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1" name="Group 120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135" name="Rounded Rectangle 134">
              <a:hlinkClick r:id="rId13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136" name="Picture 9" descr="S:\Delivery\User Folders\Digital Team Resources\Gavin Charles\20-     IMAGES\Icons8-com\icons8-user-groups-50.png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7" name="Rounded Rectangle 136">
            <a:hlinkClick r:id="rId13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138" name="Picture 7" descr="S:\Delivery\User Folders\Digital Team Resources\Gavin Charles\20-     IMAGES\Icons8-com\icons8-consultation-80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Rounded Rectangle 138">
            <a:hlinkClick r:id="rId16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140" name="Picture 8" descr="S:\Delivery\User Folders\Digital Team Resources\Gavin Charles\20-     IMAGES\Icons8-com\icons8-laptop-filled-50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1" name="Group 140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142" name="Rounded Rectangle 141">
              <a:hlinkClick r:id="rId9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143" name="Picture 8" descr="S:\Delivery\User Folders\Digital Team Resources\Gavin Charles\20-     IMAGES\Icons8-com\icons8-laptop-filled-50.png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4" name="Group 143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45" name="Rounded Rectangle 144">
              <a:hlinkClick r:id="rId13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46" name="Picture 10" descr="S:\Delivery\User Folders\Digital Team Resources\Gavin Charles\20-     IMAGES\Icons8-com\icons8-calendar-filled-50.png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7" name="Rectangle 146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48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Isosceles Triangle 148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ound Single Corner Rectangle 149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ounded Rectangle 150">
            <a:hlinkClick r:id="rId20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52" name="Rounded Rectangle 151">
            <a:hlinkClick r:id="rId21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53" name="Flowchart: Delay 152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54" name="Picture 2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AutoShape 1032">
            <a:extLst>
              <a:ext uri="{FF2B5EF4-FFF2-40B4-BE49-F238E27FC236}">
                <a16:creationId xmlns:a16="http://schemas.microsoft.com/office/drawing/2014/main" id="{5D624263-49D1-4CE6-85F2-70709CA49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6719" y="4593572"/>
            <a:ext cx="1779910" cy="833030"/>
          </a:xfrm>
          <a:prstGeom prst="wedgeRoundRectCallout">
            <a:avLst>
              <a:gd name="adj1" fmla="val -38969"/>
              <a:gd name="adj2" fmla="val -124979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GB" altLang="en-US" sz="1400" b="1" u="sng" dirty="0" err="1">
                <a:latin typeface="Calibri" pitchFamily="34" charset="0"/>
              </a:rPr>
              <a:t>Nosweithiau</a:t>
            </a:r>
            <a:r>
              <a:rPr lang="en-GB" altLang="en-US" sz="1400" b="1" u="sng" dirty="0">
                <a:latin typeface="Calibri" pitchFamily="34" charset="0"/>
              </a:rPr>
              <a:t> </a:t>
            </a:r>
            <a:r>
              <a:rPr lang="en-GB" altLang="en-US" sz="1400" b="1" u="sng" dirty="0" err="1">
                <a:latin typeface="Calibri" pitchFamily="34" charset="0"/>
              </a:rPr>
              <a:t>agored</a:t>
            </a:r>
            <a:r>
              <a:rPr lang="en-GB" altLang="en-US" sz="1400" b="1" u="sng" dirty="0">
                <a:latin typeface="Calibri" pitchFamily="34" charset="0"/>
              </a:rPr>
              <a:t> </a:t>
            </a:r>
            <a:r>
              <a:rPr lang="en-GB" altLang="en-US" sz="1400" b="1" u="sng" dirty="0" err="1">
                <a:latin typeface="Calibri" pitchFamily="34" charset="0"/>
              </a:rPr>
              <a:t>colegau</a:t>
            </a:r>
            <a:endParaRPr lang="en-GB" altLang="en-US" sz="1400" b="1" u="sng" dirty="0"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991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3" grpId="0" animBg="1"/>
      <p:bldP spid="117" grpId="0" animBg="1"/>
      <p:bldP spid="118" grpId="0" animBg="1"/>
      <p:bldP spid="91" grpId="0" animBg="1"/>
      <p:bldP spid="84" grpId="0" animBg="1"/>
      <p:bldP spid="116" grpId="0" animBg="1"/>
      <p:bldP spid="112" grpId="0" animBg="1"/>
      <p:bldP spid="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2" y="22639"/>
            <a:ext cx="9143999" cy="6858000"/>
          </a:xfrm>
          <a:prstGeom prst="rect">
            <a:avLst/>
          </a:prstGeom>
        </p:spPr>
      </p:pic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290773" y="1789264"/>
            <a:ext cx="8366378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 dirty="0" err="1">
                <a:solidFill>
                  <a:schemeClr val="bg1"/>
                </a:solidFill>
              </a:rPr>
              <a:t>Meddwl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yn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ofalus</a:t>
            </a:r>
            <a:r>
              <a:rPr lang="en-GB" altLang="en-US" sz="2400" dirty="0">
                <a:solidFill>
                  <a:schemeClr val="bg1"/>
                </a:solidFill>
              </a:rPr>
              <a:t> am </a:t>
            </a:r>
            <a:r>
              <a:rPr lang="en-GB" altLang="en-US" sz="2400" dirty="0" err="1">
                <a:solidFill>
                  <a:schemeClr val="bg1"/>
                </a:solidFill>
              </a:rPr>
              <a:t>opsiynau</a:t>
            </a:r>
            <a:endParaRPr lang="en-GB" altLang="en-US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en-GB" alt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 dirty="0" err="1">
                <a:solidFill>
                  <a:schemeClr val="bg1"/>
                </a:solidFill>
              </a:rPr>
              <a:t>Trafod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cynlluniau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gydag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athrawon</a:t>
            </a:r>
            <a:r>
              <a:rPr lang="en-GB" altLang="en-US" sz="2400" dirty="0">
                <a:solidFill>
                  <a:schemeClr val="bg1"/>
                </a:solidFill>
              </a:rPr>
              <a:t>, </a:t>
            </a:r>
            <a:r>
              <a:rPr lang="en-GB" altLang="en-US" sz="2400" dirty="0" err="1">
                <a:solidFill>
                  <a:schemeClr val="bg1"/>
                </a:solidFill>
              </a:rPr>
              <a:t>cynghorydd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gyrfa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a’r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teulu</a:t>
            </a:r>
            <a:endParaRPr lang="en-GB" altLang="en-US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en-GB" altLang="en-US" sz="1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 dirty="0" err="1">
                <a:solidFill>
                  <a:schemeClr val="bg1"/>
                </a:solidFill>
              </a:rPr>
              <a:t>Ymchwilio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syniadau</a:t>
            </a:r>
            <a:r>
              <a:rPr lang="en-GB" altLang="en-US" sz="2400" dirty="0">
                <a:solidFill>
                  <a:schemeClr val="bg1"/>
                </a:solidFill>
              </a:rPr>
              <a:t> yn </a:t>
            </a:r>
            <a:r>
              <a:rPr lang="en-GB" altLang="en-US" sz="2400" dirty="0" err="1">
                <a:solidFill>
                  <a:schemeClr val="bg1"/>
                </a:solidFill>
              </a:rPr>
              <a:t>drylwyr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>
                <a:hlinkClick r:id="rId5"/>
              </a:rPr>
              <a:t>www.gyrfacymru.llyw.cymru</a:t>
            </a:r>
            <a:r>
              <a:rPr lang="en-GB" altLang="en-US" sz="2400" dirty="0"/>
              <a:t>  </a:t>
            </a:r>
          </a:p>
          <a:p>
            <a:pPr>
              <a:defRPr/>
            </a:pPr>
            <a:endParaRPr lang="en-GB" altLang="en-US" sz="1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 dirty="0" err="1">
                <a:solidFill>
                  <a:schemeClr val="bg1"/>
                </a:solidFill>
              </a:rPr>
              <a:t>Mynychu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noson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agored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chweched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dosbarth</a:t>
            </a:r>
            <a:r>
              <a:rPr lang="en-GB" altLang="en-US" sz="2400" dirty="0">
                <a:solidFill>
                  <a:schemeClr val="bg1"/>
                </a:solidFill>
              </a:rPr>
              <a:t> a </a:t>
            </a:r>
            <a:r>
              <a:rPr lang="en-GB" altLang="en-US" sz="2400" dirty="0" err="1">
                <a:solidFill>
                  <a:schemeClr val="bg1"/>
                </a:solidFill>
              </a:rPr>
              <a:t>coleg</a:t>
            </a:r>
            <a:endParaRPr lang="en-GB" altLang="en-US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en-GB" altLang="en-US" sz="11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 dirty="0" err="1">
                <a:solidFill>
                  <a:schemeClr val="bg1"/>
                </a:solidFill>
              </a:rPr>
              <a:t>Cwblhau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ceisiadau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coleg</a:t>
            </a:r>
            <a:r>
              <a:rPr lang="en-GB" altLang="en-US" sz="2400" dirty="0">
                <a:solidFill>
                  <a:schemeClr val="bg1"/>
                </a:solidFill>
              </a:rPr>
              <a:t>/</a:t>
            </a:r>
            <a:r>
              <a:rPr lang="en-GB" altLang="en-US" sz="2400" dirty="0" err="1">
                <a:solidFill>
                  <a:schemeClr val="bg1"/>
                </a:solidFill>
              </a:rPr>
              <a:t>chweched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dosbarth</a:t>
            </a:r>
            <a:endParaRPr lang="en-GB" alt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altLang="en-US" sz="1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 dirty="0" err="1">
                <a:solidFill>
                  <a:schemeClr val="bg1"/>
                </a:solidFill>
              </a:rPr>
              <a:t>Meddwl</a:t>
            </a:r>
            <a:r>
              <a:rPr lang="en-GB" altLang="en-US" sz="2400" dirty="0">
                <a:solidFill>
                  <a:schemeClr val="bg1"/>
                </a:solidFill>
              </a:rPr>
              <a:t> am </a:t>
            </a:r>
            <a:r>
              <a:rPr lang="en-GB" altLang="en-US" sz="2400" dirty="0" err="1">
                <a:solidFill>
                  <a:schemeClr val="bg1"/>
                </a:solidFill>
              </a:rPr>
              <a:t>wirfoddoli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neu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brofiad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gwaith</a:t>
            </a:r>
            <a:r>
              <a:rPr lang="en-GB" altLang="en-US" sz="2400" dirty="0">
                <a:solidFill>
                  <a:schemeClr val="bg1"/>
                </a:solidFill>
              </a:rPr>
              <a:t>, gall </a:t>
            </a:r>
            <a:r>
              <a:rPr lang="en-GB" altLang="en-US" sz="2400" dirty="0" err="1">
                <a:solidFill>
                  <a:schemeClr val="bg1"/>
                </a:solidFill>
              </a:rPr>
              <a:t>hyn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helpu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gyda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syniadau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gyrfa</a:t>
            </a:r>
            <a:r>
              <a:rPr lang="en-GB" altLang="en-US" sz="2400" dirty="0">
                <a:solidFill>
                  <a:schemeClr val="bg1"/>
                </a:solidFill>
              </a:rPr>
              <a:t> a </a:t>
            </a:r>
            <a:r>
              <a:rPr lang="en-GB" altLang="en-US" sz="2400" dirty="0" err="1">
                <a:solidFill>
                  <a:schemeClr val="bg1"/>
                </a:solidFill>
              </a:rPr>
              <a:t>cheisiadau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endParaRPr lang="en-GB" altLang="en-US" sz="1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 dirty="0" err="1">
                <a:solidFill>
                  <a:schemeClr val="bg1"/>
                </a:solidFill>
              </a:rPr>
              <a:t>Os</a:t>
            </a:r>
            <a:r>
              <a:rPr lang="en-GB" altLang="en-US" sz="2400" dirty="0">
                <a:solidFill>
                  <a:schemeClr val="bg1"/>
                </a:solidFill>
              </a:rPr>
              <a:t> yn </a:t>
            </a:r>
            <a:r>
              <a:rPr lang="en-GB" altLang="en-US" sz="2400" dirty="0" err="1">
                <a:solidFill>
                  <a:schemeClr val="bg1"/>
                </a:solidFill>
              </a:rPr>
              <a:t>ansicr</a:t>
            </a:r>
            <a:r>
              <a:rPr lang="en-GB" altLang="en-US" sz="2400" dirty="0">
                <a:solidFill>
                  <a:schemeClr val="bg1"/>
                </a:solidFill>
              </a:rPr>
              <a:t>, </a:t>
            </a:r>
            <a:r>
              <a:rPr lang="en-GB" altLang="en-US" sz="2400" dirty="0" err="1">
                <a:solidFill>
                  <a:schemeClr val="bg1"/>
                </a:solidFill>
              </a:rPr>
              <a:t>gwnewch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apwyntiad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gyda’ch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Cynghorydd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</a:rPr>
              <a:t>Gyrfa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</a:p>
          <a:p>
            <a:endParaRPr lang="en-GB" sz="2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1" name="Rounded Rectangular Callout 70"/>
          <p:cNvSpPr/>
          <p:nvPr/>
        </p:nvSpPr>
        <p:spPr>
          <a:xfrm>
            <a:off x="5323801" y="154182"/>
            <a:ext cx="3451860" cy="681619"/>
          </a:xfrm>
          <a:prstGeom prst="wedgeRoundRectCallout">
            <a:avLst>
              <a:gd name="adj1" fmla="val -82542"/>
              <a:gd name="adj2" fmla="val 32600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“Beth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allaf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wneud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nesaf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?</a:t>
            </a:r>
          </a:p>
        </p:txBody>
      </p:sp>
      <p:pic>
        <p:nvPicPr>
          <p:cNvPr id="2050" name="Picture 2" descr="D:\01- MAIN FILE\50 - Work\12 - Image store\Icons\icons8-collaboration-8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3" y="2085335"/>
            <a:ext cx="650721" cy="65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01- MAIN FILE\50 - Work\12 - Image store\Icons\icons8-thinking-bubble-100 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225" y="1525291"/>
            <a:ext cx="683748" cy="68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39" y="2729005"/>
            <a:ext cx="772898" cy="772898"/>
          </a:xfrm>
          <a:prstGeom prst="rect">
            <a:avLst/>
          </a:prstGeom>
        </p:spPr>
      </p:pic>
      <p:pic>
        <p:nvPicPr>
          <p:cNvPr id="2056" name="Picture 8" descr="D:\01- MAIN FILE\50 - Work\12 - Image store\Icons\icons8-handshake-filled-100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808" y="3429000"/>
            <a:ext cx="435102" cy="43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01- MAIN FILE\50 - Work\12 - Image store\Icons\icons8-submit-resume-9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787" y="3942325"/>
            <a:ext cx="563459" cy="56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D:\01- MAIN FILE\50 - Work\12 - Image store\Icons\icons8-collaboration-8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462" y="320165"/>
            <a:ext cx="1258956" cy="120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:\01- MAIN FILE\50 - Work\12 - Image store\Icons\icons8-intelligence-8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814" y="5327267"/>
            <a:ext cx="502947" cy="5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01- MAIN FILE\50 - Work\12 - Image store\Icons\icons8-checkmark-96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333" y="4465943"/>
            <a:ext cx="366404" cy="36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-614" y="6629400"/>
            <a:ext cx="9144614" cy="228600"/>
          </a:xfrm>
          <a:prstGeom prst="rect">
            <a:avLst/>
          </a:pr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98750">
                <a:schemeClr val="bg1">
                  <a:alpha val="0"/>
                </a:schemeClr>
              </a:gs>
              <a:gs pos="6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hlinkClick r:id="rId13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8" name="Rectangle 57">
            <a:hlinkClick r:id="rId14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9" name="Rectangle 58">
            <a:hlinkClick r:id="rId15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hlinkClick r:id="rId16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62" name="Picture 2">
              <a:hlinkClick r:id="rId1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Box 62">
              <a:hlinkClick r:id="rId17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Rectangle 63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>
            <a:hlinkClick r:id="rId19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66" name="Picture 3" descr="S:\Delivery\User Folders\Digital Team Resources\Gavin Charles\20-     IMAGES\icons8-phone-80 (1).pn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8" name="Isosceles Triangle 67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9" name="Group 68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70" name="Rounded Rectangle 69">
              <a:hlinkClick r:id="rId21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105" name="Picture 9" descr="S:\Delivery\User Folders\Digital Team Resources\Gavin Charles\20-     IMAGES\Icons8-com\icons8-user-groups-50.png">
              <a:hlinkClick r:id="rId21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6" name="Rounded Rectangle 105">
            <a:hlinkClick r:id="rId21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107" name="Picture 7" descr="S:\Delivery\User Folders\Digital Team Resources\Gavin Charles\20-     IMAGES\Icons8-com\icons8-consultation-80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Rounded Rectangle 107">
            <a:hlinkClick r:id="rId24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109" name="Picture 8" descr="S:\Delivery\User Folders\Digital Team Resources\Gavin Charles\20-     IMAGES\Icons8-com\icons8-laptop-filled-50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" name="Group 109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111" name="Rounded Rectangle 110">
              <a:hlinkClick r:id="rId17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112" name="Picture 8" descr="S:\Delivery\User Folders\Digital Team Resources\Gavin Charles\20-     IMAGES\Icons8-com\icons8-laptop-filled-50.png">
              <a:hlinkClick r:id="rId1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3" name="Group 112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18" name="Rounded Rectangle 117">
              <a:hlinkClick r:id="rId21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19" name="Picture 10" descr="S:\Delivery\User Folders\Digital Team Resources\Gavin Charles\20-     IMAGES\Icons8-com\icons8-calendar-filled-50.png">
              <a:hlinkClick r:id="rId21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0" name="Rectangle 119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21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Isosceles Triangle 121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ound Single Corner Rectangle 122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ounded Rectangle 123">
            <a:hlinkClick r:id="rId28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25" name="Rounded Rectangle 124">
            <a:hlinkClick r:id="rId29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26" name="Flowchart: Delay 125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27" name="Picture 2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09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329" y="-39438"/>
            <a:ext cx="9143999" cy="6858000"/>
          </a:xfrm>
          <a:prstGeom prst="rect">
            <a:avLst/>
          </a:prstGeom>
        </p:spPr>
      </p:pic>
      <p:sp>
        <p:nvSpPr>
          <p:cNvPr id="3" name="Oval 2"/>
          <p:cNvSpPr>
            <a:spLocks noChangeAspect="1"/>
          </p:cNvSpPr>
          <p:nvPr/>
        </p:nvSpPr>
        <p:spPr>
          <a:xfrm>
            <a:off x="368339" y="197255"/>
            <a:ext cx="1388373" cy="1388373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27509" y="155061"/>
            <a:ext cx="1472759" cy="1472759"/>
          </a:xfrm>
          <a:prstGeom prst="ellipse">
            <a:avLst/>
          </a:prstGeom>
          <a:noFill/>
          <a:ln w="9525">
            <a:solidFill>
              <a:srgbClr val="FFFF00">
                <a:alpha val="8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51842" y="80760"/>
            <a:ext cx="1621363" cy="1621363"/>
          </a:xfrm>
          <a:prstGeom prst="ellipse">
            <a:avLst/>
          </a:prstGeom>
          <a:noFill/>
          <a:ln w="9525">
            <a:solidFill>
              <a:srgbClr val="FFFF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51476" y="-30335"/>
            <a:ext cx="1822094" cy="1822094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1122" y="-159959"/>
            <a:ext cx="2102802" cy="2102802"/>
          </a:xfrm>
          <a:prstGeom prst="ellipse">
            <a:avLst/>
          </a:prstGeom>
          <a:noFill/>
          <a:ln w="9525">
            <a:solidFill>
              <a:srgbClr val="FFFF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-225329" y="-396410"/>
            <a:ext cx="2575703" cy="2575703"/>
          </a:xfrm>
          <a:prstGeom prst="ellipse">
            <a:avLst/>
          </a:prstGeom>
          <a:noFill/>
          <a:ln w="9525">
            <a:solidFill>
              <a:srgbClr val="FFFF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341877" y="175779"/>
            <a:ext cx="1440000" cy="1440000"/>
          </a:xfrm>
          <a:prstGeom prst="ellipse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 descr="U:\05- DIGITAL team\11- Resources\Components\logo Tinint_cw_logo (PNG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9" y="136011"/>
            <a:ext cx="1519536" cy="1519536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ounded Rectangular Callout 71"/>
          <p:cNvSpPr/>
          <p:nvPr/>
        </p:nvSpPr>
        <p:spPr>
          <a:xfrm>
            <a:off x="2547607" y="175779"/>
            <a:ext cx="6344201" cy="1167595"/>
          </a:xfrm>
          <a:prstGeom prst="wedgeRoundRectCallout">
            <a:avLst>
              <a:gd name="adj1" fmla="val -61743"/>
              <a:gd name="adj2" fmla="val 55281"/>
              <a:gd name="adj3" fmla="val 16667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“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Os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oes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angen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unrhyw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wybodaeth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,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cyngor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,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neu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arweiniad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,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cysylltwch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  <a:cs typeface="Times New Roman"/>
              </a:rPr>
              <a:t>â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  <a:cs typeface="Times New Roman"/>
              </a:rPr>
              <a:t>chynghorydd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  <a:cs typeface="Times New Roman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  <a:cs typeface="Times New Roman"/>
              </a:rPr>
              <a:t>gyrfa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  <a:cs typeface="Times New Roman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  <a:cs typeface="Times New Roman"/>
              </a:rPr>
              <a:t>yr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  <a:cs typeface="Times New Roman"/>
              </a:rPr>
              <a:t> </a:t>
            </a:r>
            <a:r>
              <a:rPr lang="en-GB" sz="2000" i="1" dirty="0" err="1">
                <a:solidFill>
                  <a:srgbClr val="0070C0"/>
                </a:solidFill>
                <a:latin typeface="Arial Rounded MT Bold" panose="020F0704030504030204" pitchFamily="34" charset="0"/>
                <a:cs typeface="Times New Roman"/>
              </a:rPr>
              <a:t>ysgol</a:t>
            </a:r>
            <a:r>
              <a:rPr lang="en-GB" sz="2000" i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”</a:t>
            </a: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213144" y="2529285"/>
            <a:ext cx="87170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</a:pPr>
            <a:r>
              <a:rPr lang="en-GB" b="1" dirty="0" err="1">
                <a:solidFill>
                  <a:schemeClr val="bg1"/>
                </a:solidFill>
                <a:latin typeface="+mn-lt"/>
              </a:rPr>
              <a:t>Ebost</a:t>
            </a:r>
            <a:r>
              <a:rPr lang="en-GB" b="1" dirty="0">
                <a:solidFill>
                  <a:schemeClr val="bg1"/>
                </a:solidFill>
                <a:latin typeface="+mn-lt"/>
              </a:rPr>
              <a:t>:    </a:t>
            </a:r>
            <a:r>
              <a:rPr lang="en-GB" b="1" dirty="0">
                <a:latin typeface="+mn-lt"/>
              </a:rPr>
              <a:t>					</a:t>
            </a:r>
            <a:r>
              <a:rPr lang="en-GB" b="1" dirty="0" err="1">
                <a:solidFill>
                  <a:srgbClr val="002060"/>
                </a:solidFill>
                <a:latin typeface="+mn-lt"/>
              </a:rPr>
              <a:t>liz.jones@gyrfacymru.llyw.cymru</a:t>
            </a:r>
            <a:endParaRPr lang="en-GB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426130" y="1652831"/>
            <a:ext cx="6079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Liz Jones - </a:t>
            </a:r>
            <a:r>
              <a:rPr lang="en-GB" sz="3200" b="1" u="sng" dirty="0" err="1"/>
              <a:t>Cynghorydd</a:t>
            </a:r>
            <a:r>
              <a:rPr lang="en-GB" sz="3200" b="1" u="sng" dirty="0"/>
              <a:t> </a:t>
            </a:r>
            <a:r>
              <a:rPr lang="en-GB" sz="3200" b="1" u="sng" dirty="0" err="1"/>
              <a:t>Gyrfaoedd</a:t>
            </a:r>
            <a:endParaRPr lang="en-GB" sz="3200" b="1" u="sng" dirty="0"/>
          </a:p>
        </p:txBody>
      </p:sp>
      <p:sp>
        <p:nvSpPr>
          <p:cNvPr id="76" name="TextBox 75"/>
          <p:cNvSpPr txBox="1"/>
          <p:nvPr/>
        </p:nvSpPr>
        <p:spPr>
          <a:xfrm>
            <a:off x="192712" y="3338824"/>
            <a:ext cx="873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chemeClr val="bg1"/>
                </a:solidFill>
              </a:rPr>
              <a:t>Ff</a:t>
            </a:r>
            <a:r>
              <a:rPr lang="en-GB" sz="2400" b="1" dirty="0" err="1">
                <a:solidFill>
                  <a:schemeClr val="bg1"/>
                </a:solidFill>
                <a:cs typeface="Times New Roman"/>
              </a:rPr>
              <a:t>ô</a:t>
            </a:r>
            <a:r>
              <a:rPr lang="en-GB" sz="24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lang="en-GB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symudol</a:t>
            </a:r>
            <a:r>
              <a:rPr lang="en-GB" sz="2400" b="1" dirty="0">
                <a:solidFill>
                  <a:schemeClr val="bg1"/>
                </a:solidFill>
              </a:rPr>
              <a:t>:  			</a:t>
            </a:r>
            <a:r>
              <a:rPr lang="en-GB" sz="2400" b="1" dirty="0">
                <a:solidFill>
                  <a:srgbClr val="FFFF00"/>
                </a:solidFill>
              </a:rPr>
              <a:t>07970 897 372</a:t>
            </a:r>
            <a:endParaRPr lang="en-GB" sz="20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214" y="4939444"/>
            <a:ext cx="726068" cy="7260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99" y="4948005"/>
            <a:ext cx="708943" cy="7089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794" y="4896303"/>
            <a:ext cx="812349" cy="8123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842" y="4615279"/>
            <a:ext cx="1357264" cy="135726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889" y="4771529"/>
            <a:ext cx="1806629" cy="10370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01" y="4139249"/>
            <a:ext cx="2676318" cy="267631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1" y="4854990"/>
            <a:ext cx="1603458" cy="8949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8" name="TextBox 77"/>
          <p:cNvSpPr txBox="1"/>
          <p:nvPr/>
        </p:nvSpPr>
        <p:spPr>
          <a:xfrm>
            <a:off x="1324714" y="3889431"/>
            <a:ext cx="5718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www.gyrfacymru.llyw.cymru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954984" y="5754538"/>
            <a:ext cx="2239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Teledu</a:t>
            </a:r>
            <a:r>
              <a:rPr lang="en-GB" sz="16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 </a:t>
            </a:r>
          </a:p>
          <a:p>
            <a:pPr algn="ctr"/>
            <a:r>
              <a:rPr lang="en-GB" sz="1600" b="1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Gyrfa</a:t>
            </a:r>
            <a:r>
              <a:rPr lang="en-GB" sz="16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Cymru</a:t>
            </a:r>
            <a:endParaRPr lang="en-GB" sz="1600" b="1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  <a:p>
            <a:pPr algn="ctr"/>
            <a:endParaRPr lang="en-GB" sz="1600" b="1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-614" y="6629400"/>
            <a:ext cx="9144614" cy="228600"/>
          </a:xfrm>
          <a:prstGeom prst="rect">
            <a:avLst/>
          </a:prstGeom>
          <a:gradFill>
            <a:gsLst>
              <a:gs pos="1000">
                <a:schemeClr val="tx1">
                  <a:lumMod val="65000"/>
                  <a:lumOff val="35000"/>
                </a:schemeClr>
              </a:gs>
              <a:gs pos="98750">
                <a:schemeClr val="bg1">
                  <a:alpha val="0"/>
                </a:schemeClr>
              </a:gs>
              <a:gs pos="6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hlinkClick r:id="rId12" action="ppaction://hlinksldjump"/>
          </p:cNvPr>
          <p:cNvSpPr/>
          <p:nvPr/>
        </p:nvSpPr>
        <p:spPr>
          <a:xfrm>
            <a:off x="1015235" y="6458440"/>
            <a:ext cx="540000" cy="356206"/>
          </a:xfrm>
          <a:prstGeom prst="rect">
            <a:avLst/>
          </a:prstGeom>
          <a:solidFill>
            <a:srgbClr val="FA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"/>
              </a:lnSpc>
            </a:pP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Safon Uwch</a:t>
            </a:r>
            <a:r>
              <a:rPr lang="en-GB" sz="600" dirty="0">
                <a:latin typeface="Aharoni" panose="02010803020104030203" pitchFamily="2" charset="-79"/>
                <a:cs typeface="Aharoni" panose="02010803020104030203" pitchFamily="2" charset="-79"/>
              </a:rPr>
              <a:t> \ </a:t>
            </a:r>
            <a:r>
              <a:rPr lang="cy-GB" sz="600" dirty="0">
                <a:latin typeface="Aharoni" panose="02010803020104030203" pitchFamily="2" charset="-79"/>
                <a:cs typeface="Aharoni" panose="02010803020104030203" pitchFamily="2" charset="-79"/>
              </a:rPr>
              <a:t>Cyrsiau galwedigaethol</a:t>
            </a:r>
            <a:endParaRPr lang="en-GB" sz="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2" name="Rectangle 61">
            <a:hlinkClick r:id="rId13" action="ppaction://hlinksldjump"/>
          </p:cNvPr>
          <p:cNvSpPr/>
          <p:nvPr/>
        </p:nvSpPr>
        <p:spPr>
          <a:xfrm>
            <a:off x="2137813" y="6461060"/>
            <a:ext cx="540000" cy="356206"/>
          </a:xfrm>
          <a:prstGeom prst="rect">
            <a:avLst/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>
                <a:latin typeface="Aharoni" panose="02010803020104030203" pitchFamily="2" charset="-79"/>
                <a:cs typeface="Aharoni" panose="02010803020104030203" pitchFamily="2" charset="-79"/>
              </a:rPr>
              <a:t>Prentisiaethau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Rectangle 62">
            <a:hlinkClick r:id="rId14" action="ppaction://hlinksldjump"/>
          </p:cNvPr>
          <p:cNvSpPr/>
          <p:nvPr/>
        </p:nvSpPr>
        <p:spPr>
          <a:xfrm>
            <a:off x="2700219" y="6461060"/>
            <a:ext cx="540000" cy="356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050" dirty="0">
                <a:latin typeface="Aharoni" panose="02010803020104030203" pitchFamily="2" charset="-79"/>
                <a:cs typeface="Aharoni" panose="02010803020104030203" pitchFamily="2" charset="-79"/>
              </a:rPr>
              <a:t>Swydd</a:t>
            </a:r>
            <a:endParaRPr lang="en-GB" sz="11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hlinkClick r:id="rId15" action="ppaction://hlinksldjump"/>
          </p:cNvPr>
          <p:cNvSpPr/>
          <p:nvPr/>
        </p:nvSpPr>
        <p:spPr>
          <a:xfrm>
            <a:off x="3264121" y="6461060"/>
            <a:ext cx="540000" cy="3562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800" dirty="0" err="1">
                <a:latin typeface="Aharoni" panose="02010803020104030203" pitchFamily="2" charset="-79"/>
                <a:cs typeface="Aharoni" panose="02010803020104030203" pitchFamily="2" charset="-79"/>
              </a:rPr>
              <a:t>Hyfforddeiaethau</a:t>
            </a:r>
            <a:endParaRPr lang="en-GB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3825881" y="6461495"/>
            <a:ext cx="541660" cy="364582"/>
            <a:chOff x="3825881" y="6469273"/>
            <a:chExt cx="541660" cy="364582"/>
          </a:xfrm>
        </p:grpSpPr>
        <p:pic>
          <p:nvPicPr>
            <p:cNvPr id="66" name="Picture 2">
              <a:hlinkClick r:id="rId1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1" y="6469273"/>
              <a:ext cx="540000" cy="3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TextBox 66">
              <a:hlinkClick r:id="rId16" action="ppaction://hlinksldjump"/>
            </p:cNvPr>
            <p:cNvSpPr txBox="1"/>
            <p:nvPr/>
          </p:nvSpPr>
          <p:spPr>
            <a:xfrm>
              <a:off x="3827541" y="6586358"/>
              <a:ext cx="540000" cy="2474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cy-GB" sz="7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Opsiynau</a:t>
              </a:r>
              <a:endParaRPr lang="en-GB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68" name="Rectangle 67">
            <a:hlinkClick r:id="" action="ppaction://noaction"/>
          </p:cNvPr>
          <p:cNvSpPr/>
          <p:nvPr/>
        </p:nvSpPr>
        <p:spPr>
          <a:xfrm>
            <a:off x="8322482" y="6469871"/>
            <a:ext cx="398951" cy="35620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err="1">
                <a:latin typeface="Bahnschrift Condensed" panose="020B0502040204020203" pitchFamily="34" charset="0"/>
                <a:cs typeface="Arial" panose="020B0604020202020204" pitchFamily="34" charset="0"/>
              </a:rPr>
              <a:t>Diwedd</a:t>
            </a:r>
            <a:endParaRPr lang="en-GB" sz="400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>
            <a:hlinkClick r:id="rId18" action="ppaction://hlinksldjump"/>
          </p:cNvPr>
          <p:cNvSpPr/>
          <p:nvPr/>
        </p:nvSpPr>
        <p:spPr>
          <a:xfrm>
            <a:off x="7929766" y="6470521"/>
            <a:ext cx="369716" cy="3562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GB" sz="800" dirty="0">
                <a:latin typeface="Bahnschrift Condensed" panose="020B0502040204020203" pitchFamily="34" charset="0"/>
                <a:cs typeface="Arial" panose="020B0604020202020204" pitchFamily="34" charset="0"/>
              </a:rPr>
              <a:t>                  </a:t>
            </a:r>
          </a:p>
          <a:p>
            <a:pPr algn="ctr"/>
            <a:r>
              <a:rPr lang="en-GB" sz="100" dirty="0">
                <a:latin typeface="Bahnschrift Condensed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GB" sz="600" dirty="0" err="1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Cyswllt</a:t>
            </a:r>
            <a:endParaRPr lang="en-GB" sz="4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3" descr="S:\Delivery\User Folders\Digital Team Resources\Gavin Charles\20-     IMAGES\icons8-phone-80 (1).pn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72" y="6481148"/>
            <a:ext cx="244704" cy="2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hlinkClick r:id="" action="ppaction://noaction"/>
          </p:cNvPr>
          <p:cNvSpPr/>
          <p:nvPr/>
        </p:nvSpPr>
        <p:spPr>
          <a:xfrm>
            <a:off x="7398453" y="6471188"/>
            <a:ext cx="481181" cy="35620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  </a:t>
            </a:r>
            <a:r>
              <a:rPr lang="cy-GB" sz="700" dirty="0">
                <a:solidFill>
                  <a:schemeClr val="tx1"/>
                </a:solidFill>
                <a:latin typeface="Bahnschrift Condensed" panose="020B0502040204020203" pitchFamily="34" charset="0"/>
                <a:cs typeface="Arial" panose="020B0604020202020204" pitchFamily="34" charset="0"/>
              </a:rPr>
              <a:t>Cwestiwn</a:t>
            </a:r>
            <a:endParaRPr lang="en-GB" sz="700" dirty="0">
              <a:solidFill>
                <a:schemeClr val="tx1"/>
              </a:solidFill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7" name="Isosceles Triangle 76"/>
          <p:cNvSpPr/>
          <p:nvPr/>
        </p:nvSpPr>
        <p:spPr>
          <a:xfrm rot="16200000">
            <a:off x="4361559" y="6636729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9" name="Group 78"/>
          <p:cNvGrpSpPr/>
          <p:nvPr/>
        </p:nvGrpSpPr>
        <p:grpSpPr>
          <a:xfrm>
            <a:off x="4564630" y="6460395"/>
            <a:ext cx="504369" cy="360000"/>
            <a:chOff x="4564630" y="6468173"/>
            <a:chExt cx="504369" cy="360000"/>
          </a:xfrm>
        </p:grpSpPr>
        <p:sp>
          <p:nvSpPr>
            <p:cNvPr id="105" name="Rounded Rectangle 104">
              <a:hlinkClick r:id="rId20" action="ppaction://hlinksldjump"/>
            </p:cNvPr>
            <p:cNvSpPr/>
            <p:nvPr/>
          </p:nvSpPr>
          <p:spPr>
            <a:xfrm>
              <a:off x="4564630" y="6468173"/>
              <a:ext cx="504369" cy="360000"/>
            </a:xfrm>
            <a:prstGeom prst="roundRect">
              <a:avLst/>
            </a:prstGeom>
            <a:solidFill>
              <a:srgbClr val="003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latin typeface="Bahnschrift Condensed" panose="020B0502040204020203" pitchFamily="34" charset="0"/>
                </a:rPr>
                <a:t>        </a:t>
              </a:r>
              <a:r>
                <a:rPr lang="en-GB" sz="700" dirty="0">
                  <a:latin typeface="Bahnschrift Condensed" panose="020B0502040204020203" pitchFamily="34" charset="0"/>
                </a:rPr>
                <a:t>    </a:t>
              </a:r>
              <a:endParaRPr lang="en-GB" sz="900" dirty="0">
                <a:latin typeface="Bahnschrift Condensed" panose="020B0502040204020203" pitchFamily="34" charset="0"/>
              </a:endParaRPr>
            </a:p>
            <a:p>
              <a:pPr algn="ctr">
                <a:lnSpc>
                  <a:spcPts val="700"/>
                </a:lnSpc>
              </a:pPr>
              <a:r>
                <a:rPr lang="en-GB" sz="800" dirty="0" err="1">
                  <a:latin typeface="Bahnschrift Condensed" panose="020B0502040204020203" pitchFamily="34" charset="0"/>
                </a:rPr>
                <a:t>Gweith</a:t>
              </a:r>
              <a:r>
                <a:rPr lang="en-GB" sz="800" dirty="0">
                  <a:latin typeface="Bahnschrift Condensed" panose="020B0502040204020203" pitchFamily="34" charset="0"/>
                </a:rPr>
                <a:t>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garedd</a:t>
              </a:r>
              <a:r>
                <a:rPr lang="en-GB" sz="900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106" name="Picture 9" descr="S:\Delivery\User Folders\Digital Team Resources\Gavin Charles\20-     IMAGES\Icons8-com\icons8-user-groups-50.png">
              <a:hlinkClick r:id="rId2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045" y="6471780"/>
              <a:ext cx="145743" cy="156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7" name="Rounded Rectangle 106">
            <a:hlinkClick r:id="rId20" action="ppaction://hlinksldjump"/>
          </p:cNvPr>
          <p:cNvSpPr/>
          <p:nvPr/>
        </p:nvSpPr>
        <p:spPr>
          <a:xfrm>
            <a:off x="5095186" y="6462251"/>
            <a:ext cx="504369" cy="35425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  </a:t>
            </a:r>
          </a:p>
          <a:p>
            <a:pPr algn="ctr"/>
            <a:r>
              <a:rPr lang="en-GB" sz="900" dirty="0" err="1">
                <a:latin typeface="Bahnschrift Condensed" panose="020B0502040204020203" pitchFamily="34" charset="0"/>
              </a:rPr>
              <a:t>Cyngor</a:t>
            </a:r>
            <a:endParaRPr lang="en-GB" sz="900" dirty="0">
              <a:latin typeface="Bahnschrift Condensed" panose="020B0502040204020203" pitchFamily="34" charset="0"/>
            </a:endParaRPr>
          </a:p>
        </p:txBody>
      </p:sp>
      <p:pic>
        <p:nvPicPr>
          <p:cNvPr id="108" name="Picture 7" descr="S:\Delivery\User Folders\Digital Team Resources\Gavin Charles\20-     IMAGES\Icons8-com\icons8-consultation-80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84" y="6453336"/>
            <a:ext cx="257488" cy="27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Rounded Rectangle 108">
            <a:hlinkClick r:id="rId23" action="ppaction://hlinksldjump"/>
          </p:cNvPr>
          <p:cNvSpPr/>
          <p:nvPr/>
        </p:nvSpPr>
        <p:spPr>
          <a:xfrm>
            <a:off x="6159494" y="6462251"/>
            <a:ext cx="504369" cy="354251"/>
          </a:xfrm>
          <a:prstGeom prst="roundRect">
            <a:avLst/>
          </a:prstGeom>
          <a:solidFill>
            <a:srgbClr val="381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</a:rPr>
              <a:t>        </a:t>
            </a:r>
            <a:r>
              <a:rPr lang="en-GB" sz="900" dirty="0">
                <a:latin typeface="Bahnschrift Condensed" panose="020B0502040204020203" pitchFamily="34" charset="0"/>
              </a:rPr>
              <a:t>  LMI</a:t>
            </a:r>
          </a:p>
        </p:txBody>
      </p:sp>
      <p:pic>
        <p:nvPicPr>
          <p:cNvPr id="110" name="Picture 8" descr="S:\Delivery\User Folders\Digital Team Resources\Gavin Charles\20-     IMAGES\Icons8-com\icons8-laptop-filled-50.pn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09" y="6471766"/>
            <a:ext cx="216740" cy="2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1" name="Group 110"/>
          <p:cNvGrpSpPr/>
          <p:nvPr/>
        </p:nvGrpSpPr>
        <p:grpSpPr>
          <a:xfrm>
            <a:off x="5626764" y="6462251"/>
            <a:ext cx="504369" cy="354251"/>
            <a:chOff x="5626764" y="6462251"/>
            <a:chExt cx="504369" cy="354251"/>
          </a:xfrm>
        </p:grpSpPr>
        <p:sp>
          <p:nvSpPr>
            <p:cNvPr id="112" name="Rounded Rectangle 111">
              <a:hlinkClick r:id="rId16" action="ppaction://hlinksldjump"/>
            </p:cNvPr>
            <p:cNvSpPr/>
            <p:nvPr/>
          </p:nvSpPr>
          <p:spPr>
            <a:xfrm>
              <a:off x="5626764" y="6462251"/>
              <a:ext cx="504369" cy="354251"/>
            </a:xfrm>
            <a:prstGeom prst="roundRect">
              <a:avLst/>
            </a:prstGeom>
            <a:solidFill>
              <a:srgbClr val="5E0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  </a:t>
              </a:r>
            </a:p>
            <a:p>
              <a:pPr algn="ctr"/>
              <a:r>
                <a:rPr lang="en-GB" sz="900" dirty="0">
                  <a:latin typeface="Bahnschrift Condensed" panose="020B0502040204020203" pitchFamily="34" charset="0"/>
                </a:rPr>
                <a:t>JMQ</a:t>
              </a:r>
            </a:p>
          </p:txBody>
        </p:sp>
        <p:pic>
          <p:nvPicPr>
            <p:cNvPr id="113" name="Picture 8" descr="S:\Delivery\User Folders\Digital Team Resources\Gavin Charles\20-     IMAGES\Icons8-com\icons8-laptop-filled-50.png">
              <a:hlinkClick r:id="rId1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131" y="6468747"/>
              <a:ext cx="216740" cy="23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4" name="Group 113"/>
          <p:cNvGrpSpPr/>
          <p:nvPr/>
        </p:nvGrpSpPr>
        <p:grpSpPr>
          <a:xfrm>
            <a:off x="6687941" y="6464311"/>
            <a:ext cx="504369" cy="354251"/>
            <a:chOff x="7189348" y="6040981"/>
            <a:chExt cx="504369" cy="354251"/>
          </a:xfrm>
        </p:grpSpPr>
        <p:sp>
          <p:nvSpPr>
            <p:cNvPr id="115" name="Rounded Rectangle 114">
              <a:hlinkClick r:id="rId20" action="ppaction://hlinksldjump"/>
            </p:cNvPr>
            <p:cNvSpPr/>
            <p:nvPr/>
          </p:nvSpPr>
          <p:spPr>
            <a:xfrm>
              <a:off x="7189348" y="6040981"/>
              <a:ext cx="504369" cy="354251"/>
            </a:xfrm>
            <a:prstGeom prst="roundRect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Bahnschrift Condensed" panose="020B0502040204020203" pitchFamily="34" charset="0"/>
                </a:rPr>
                <a:t>        </a:t>
              </a:r>
              <a:r>
                <a:rPr lang="en-GB" sz="900" dirty="0">
                  <a:latin typeface="Bahnschrift Condensed" panose="020B0502040204020203" pitchFamily="34" charset="0"/>
                </a:rPr>
                <a:t>  </a:t>
              </a:r>
              <a:r>
                <a:rPr lang="en-GB" sz="800" dirty="0" err="1">
                  <a:latin typeface="Bahnschrift Condensed" panose="020B0502040204020203" pitchFamily="34" charset="0"/>
                </a:rPr>
                <a:t>Calendr</a:t>
              </a:r>
              <a:endParaRPr lang="en-GB" sz="900" dirty="0">
                <a:latin typeface="Bahnschrift Condensed" panose="020B0502040204020203" pitchFamily="34" charset="0"/>
              </a:endParaRPr>
            </a:p>
          </p:txBody>
        </p:sp>
        <p:pic>
          <p:nvPicPr>
            <p:cNvPr id="126" name="Picture 10" descr="S:\Delivery\User Folders\Digital Team Resources\Gavin Charles\20-     IMAGES\Icons8-com\icons8-calendar-filled-50.png">
              <a:hlinkClick r:id="rId2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7258" y="6064090"/>
              <a:ext cx="188548" cy="20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7" name="Rectangle 126">
            <a:hlinkClick r:id="" action="ppaction://noaction"/>
          </p:cNvPr>
          <p:cNvSpPr/>
          <p:nvPr/>
        </p:nvSpPr>
        <p:spPr>
          <a:xfrm>
            <a:off x="8747156" y="6471766"/>
            <a:ext cx="174788" cy="3562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28" name="Picture 2" descr="S:\Delivery\User Folders\Digital Team Resources\Gavin Charles\20-     IMAGES\Icons8-com\icons8-scorecard-50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2" y="6494779"/>
            <a:ext cx="215458" cy="2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Isosceles Triangle 128"/>
          <p:cNvSpPr/>
          <p:nvPr/>
        </p:nvSpPr>
        <p:spPr>
          <a:xfrm rot="5400000">
            <a:off x="7191390" y="6641245"/>
            <a:ext cx="208364" cy="14195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Round Single Corner Rectangle 129"/>
          <p:cNvSpPr/>
          <p:nvPr/>
        </p:nvSpPr>
        <p:spPr>
          <a:xfrm rot="10800000">
            <a:off x="20418" y="6458440"/>
            <a:ext cx="974696" cy="353898"/>
          </a:xfrm>
          <a:prstGeom prst="round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Rounded Rectangle 130">
            <a:hlinkClick r:id="rId27" action="ppaction://hlinksldjump"/>
          </p:cNvPr>
          <p:cNvSpPr/>
          <p:nvPr/>
        </p:nvSpPr>
        <p:spPr>
          <a:xfrm>
            <a:off x="484094" y="6469871"/>
            <a:ext cx="511020" cy="140124"/>
          </a:xfrm>
          <a:prstGeom prst="roundRect">
            <a:avLst>
              <a:gd name="adj" fmla="val 3119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600" dirty="0">
                <a:latin typeface="Bahnschrift Condensed" panose="020B0502040204020203" pitchFamily="34" charset="0"/>
              </a:rPr>
              <a:t>Cyflwyniad</a:t>
            </a:r>
            <a:endParaRPr lang="en-GB" sz="600" dirty="0">
              <a:latin typeface="Bahnschrift Condensed" panose="020B0502040204020203" pitchFamily="34" charset="0"/>
            </a:endParaRPr>
          </a:p>
        </p:txBody>
      </p:sp>
      <p:sp>
        <p:nvSpPr>
          <p:cNvPr id="132" name="Rounded Rectangle 131">
            <a:hlinkClick r:id="rId28" action="ppaction://hlinksldjump"/>
          </p:cNvPr>
          <p:cNvSpPr/>
          <p:nvPr/>
        </p:nvSpPr>
        <p:spPr>
          <a:xfrm>
            <a:off x="32812" y="6471766"/>
            <a:ext cx="427840" cy="136274"/>
          </a:xfrm>
          <a:prstGeom prst="roundRect">
            <a:avLst>
              <a:gd name="adj" fmla="val 31605"/>
            </a:avLst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err="1">
                <a:latin typeface="Bahnschrift Condensed" panose="020B0502040204020203" pitchFamily="34" charset="0"/>
              </a:rPr>
              <a:t>Nodau</a:t>
            </a:r>
            <a:endParaRPr lang="en-GB" sz="800" dirty="0">
              <a:latin typeface="Bahnschrift Condensed" panose="020B0502040204020203" pitchFamily="34" charset="0"/>
            </a:endParaRPr>
          </a:p>
        </p:txBody>
      </p:sp>
      <p:sp>
        <p:nvSpPr>
          <p:cNvPr id="133" name="Flowchart: Delay 132">
            <a:hlinkClick r:id="" action="ppaction://noaction"/>
          </p:cNvPr>
          <p:cNvSpPr/>
          <p:nvPr/>
        </p:nvSpPr>
        <p:spPr>
          <a:xfrm>
            <a:off x="8946796" y="6471188"/>
            <a:ext cx="184697" cy="359272"/>
          </a:xfrm>
          <a:prstGeom prst="flowChartDela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Bahnschrift Condensed" panose="020B0502040204020203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34" name="Picture 2">
            <a:hlinkClick r:id="rId29" action="ppaction://hlinksldjump"/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43" y="6461060"/>
            <a:ext cx="540000" cy="3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61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a2485e2e-cd2c-4a11-bd3b-9870852127fb"/>
  <p:tag name="WASPOLLED" val="6008EE2FA31A4D0FACE441AD04C990C0"/>
  <p:tag name="TPVERSION" val="8"/>
  <p:tag name="TPFULLVERSION" val="8.2.1.16"/>
  <p:tag name="PPTVERSION" val="14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5A1F2EB778E463D8A928AFB84135C83&lt;/guid&gt;&#10;        &lt;description /&gt;&#10;        &lt;date&gt;9/24/2018 3:56:1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2773D1660E0444BB136F02ED63ACB41&lt;/guid&gt;&#10;            &lt;repollguid&gt;DA3CDE4DC6224336B2301E777648F0AB&lt;/repollguid&gt;&#10;            &lt;sourceid&gt;10347A85114C41358184A5F0D60B8E33&lt;/sourceid&gt;&#10;            &lt;questiontext&gt;“Has this session helped you understand more about your options after year 11?”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D1C331955D204A02A1742859310F38B2&lt;/guid&gt;&#10;                    &lt;answertext&gt;Yes&lt;/answertext&gt;&#10;                    &lt;valuetype&gt;0&lt;/valuetype&gt;&#10;                &lt;/answer&gt;&#10;                &lt;answer&gt;&#10;                    &lt;guid&gt;135CD102D52A4B8C89078A3383204575&lt;/guid&gt;&#10;                    &lt;answertext&gt;No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5A1F2EB778E463D8A928AFB84135C83&lt;/guid&gt;&#10;        &lt;description /&gt;&#10;        &lt;date&gt;9/24/2018 3:56:1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2773D1660E0444BB136F02ED63ACB41&lt;/guid&gt;&#10;            &lt;repollguid&gt;DA3CDE4DC6224336B2301E777648F0AB&lt;/repollguid&gt;&#10;            &lt;sourceid&gt;10347A85114C41358184A5F0D60B8E33&lt;/sourceid&gt;&#10;            &lt;questiontext&gt;“Has this session helped you understand more about your options after year 11?”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D1C331955D204A02A1742859310F38B2&lt;/guid&gt;&#10;                    &lt;answertext&gt;Yes&lt;/answertext&gt;&#10;                    &lt;valuetype&gt;0&lt;/valuetype&gt;&#10;                &lt;/answer&gt;&#10;                &lt;answer&gt;&#10;                    &lt;guid&gt;135CD102D52A4B8C89078A3383204575&lt;/guid&gt;&#10;                    &lt;answertext&gt;No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5A1F2EB778E463D8A928AFB84135C83&lt;/guid&gt;&#10;        &lt;description /&gt;&#10;        &lt;date&gt;9/24/2018 3:56:14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2773D1660E0444BB136F02ED63ACB41&lt;/guid&gt;&#10;            &lt;repollguid&gt;DA3CDE4DC6224336B2301E777648F0AB&lt;/repollguid&gt;&#10;            &lt;sourceid&gt;10347A85114C41358184A5F0D60B8E33&lt;/sourceid&gt;&#10;            &lt;questiontext&gt;“Has this session helped you understand more about your options after year 11?”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D1C331955D204A02A1742859310F38B2&lt;/guid&gt;&#10;                    &lt;answertext&gt;Yes&lt;/answertext&gt;&#10;                    &lt;valuetype&gt;0&lt;/valuetype&gt;&#10;                &lt;/answer&gt;&#10;                &lt;answer&gt;&#10;                    &lt;guid&gt;135CD102D52A4B8C89078A3383204575&lt;/guid&gt;&#10;                    &lt;answertext&gt;No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16429</TotalTime>
  <Words>1581</Words>
  <Application>Microsoft Office PowerPoint</Application>
  <PresentationFormat>On-screen Show (4:3)</PresentationFormat>
  <Paragraphs>539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Aharoni</vt:lpstr>
      <vt:lpstr>Arial</vt:lpstr>
      <vt:lpstr>Arial Black</vt:lpstr>
      <vt:lpstr>Arial Rounded MT Bold</vt:lpstr>
      <vt:lpstr>Bahnschrift Condensed</vt:lpstr>
      <vt:lpstr>Bahnschrift SemiLight</vt:lpstr>
      <vt:lpstr>Bradley Hand ITC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Careers Wales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Rogers</dc:creator>
  <cp:lastModifiedBy>Liz Jones</cp:lastModifiedBy>
  <cp:revision>972</cp:revision>
  <cp:lastPrinted>2018-09-26T15:00:37Z</cp:lastPrinted>
  <dcterms:created xsi:type="dcterms:W3CDTF">2012-07-20T14:32:51Z</dcterms:created>
  <dcterms:modified xsi:type="dcterms:W3CDTF">2020-11-17T17:06:43Z</dcterms:modified>
</cp:coreProperties>
</file>